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92" r:id="rId2"/>
    <p:sldId id="257" r:id="rId3"/>
    <p:sldId id="259" r:id="rId4"/>
    <p:sldId id="291" r:id="rId5"/>
    <p:sldId id="260" r:id="rId6"/>
    <p:sldId id="297" r:id="rId7"/>
    <p:sldId id="261" r:id="rId8"/>
    <p:sldId id="294" r:id="rId9"/>
    <p:sldId id="295" r:id="rId10"/>
    <p:sldId id="293" r:id="rId11"/>
    <p:sldId id="262"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7E"/>
    <a:srgbClr val="000066"/>
    <a:srgbClr val="333399"/>
    <a:srgbClr val="000099"/>
    <a:srgbClr val="003399"/>
    <a:srgbClr val="3333CC"/>
    <a:srgbClr val="0000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43" autoAdjust="0"/>
  </p:normalViewPr>
  <p:slideViewPr>
    <p:cSldViewPr snapToGrid="0">
      <p:cViewPr varScale="1">
        <p:scale>
          <a:sx n="63" d="100"/>
          <a:sy n="63" d="100"/>
        </p:scale>
        <p:origin x="69"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2587C-2E83-43CA-8AC8-2B5C83DE8702}" type="datetimeFigureOut">
              <a:rPr lang="de-DE" smtClean="0"/>
              <a:t>15.05.2019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CAC1F-F65C-44BE-B486-B7BCE5AD85B3}" type="slidenum">
              <a:rPr lang="de-DE" smtClean="0"/>
              <a:t>‹Nr.›</a:t>
            </a:fld>
            <a:endParaRPr lang="de-DE"/>
          </a:p>
        </p:txBody>
      </p:sp>
    </p:spTree>
    <p:extLst>
      <p:ext uri="{BB962C8B-B14F-4D97-AF65-F5344CB8AC3E}">
        <p14:creationId xmlns:p14="http://schemas.microsoft.com/office/powerpoint/2010/main" val="234837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5F979-3BA6-41B5-B281-46B7CB266CD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2833DF7-94E2-4D2B-97C8-823802127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7980281-1027-4B56-9CFA-CBC2F362064F}"/>
              </a:ext>
            </a:extLst>
          </p:cNvPr>
          <p:cNvSpPr>
            <a:spLocks noGrp="1"/>
          </p:cNvSpPr>
          <p:nvPr>
            <p:ph type="dt" sz="half" idx="10"/>
          </p:nvPr>
        </p:nvSpPr>
        <p:spPr/>
        <p:txBody>
          <a:bodyPr/>
          <a:lstStyle/>
          <a:p>
            <a:fld id="{BFC7108A-881E-451D-A4C9-0FCDD4998427}" type="datetime1">
              <a:rPr lang="de-DE" smtClean="0"/>
              <a:t>15.05.2019</a:t>
            </a:fld>
            <a:endParaRPr lang="de-DE"/>
          </a:p>
        </p:txBody>
      </p:sp>
      <p:sp>
        <p:nvSpPr>
          <p:cNvPr id="5" name="Fußzeilenplatzhalter 4">
            <a:extLst>
              <a:ext uri="{FF2B5EF4-FFF2-40B4-BE49-F238E27FC236}">
                <a16:creationId xmlns:a16="http://schemas.microsoft.com/office/drawing/2014/main" id="{C9BF72BE-C305-475E-AFFA-329EE481B8B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C88822E-BB9B-472D-8406-50B8058D2B88}"/>
              </a:ext>
            </a:extLst>
          </p:cNvPr>
          <p:cNvSpPr>
            <a:spLocks noGrp="1"/>
          </p:cNvSpPr>
          <p:nvPr>
            <p:ph type="sldNum" sz="quarter" idx="12"/>
          </p:nvPr>
        </p:nvSpPr>
        <p:spPr>
          <a:xfrm>
            <a:off x="8610600" y="6356350"/>
            <a:ext cx="2743200" cy="365125"/>
          </a:xfrm>
          <a:prstGeom prst="rect">
            <a:avLst/>
          </a:prstGeom>
        </p:spPr>
        <p:txBody>
          <a:bodyPr/>
          <a:lstStyle/>
          <a:p>
            <a:fld id="{777D26D6-DC7F-46FA-BDB4-D2DE73D6DB2E}" type="slidenum">
              <a:rPr lang="de-DE" smtClean="0"/>
              <a:t>‹Nr.›</a:t>
            </a:fld>
            <a:endParaRPr lang="de-DE"/>
          </a:p>
        </p:txBody>
      </p:sp>
    </p:spTree>
    <p:extLst>
      <p:ext uri="{BB962C8B-B14F-4D97-AF65-F5344CB8AC3E}">
        <p14:creationId xmlns:p14="http://schemas.microsoft.com/office/powerpoint/2010/main" val="33230091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C6BE8-D908-4292-B1B4-878311BC8C8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F6F509E-1D07-424D-8B74-D5E74611E2E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C54A534-33D6-489F-9486-D64BD1508C64}"/>
              </a:ext>
            </a:extLst>
          </p:cNvPr>
          <p:cNvSpPr>
            <a:spLocks noGrp="1"/>
          </p:cNvSpPr>
          <p:nvPr>
            <p:ph type="dt" sz="half" idx="10"/>
          </p:nvPr>
        </p:nvSpPr>
        <p:spPr/>
        <p:txBody>
          <a:bodyPr/>
          <a:lstStyle/>
          <a:p>
            <a:fld id="{3E7ED7AA-3121-44EA-A478-B78FC2837ABA}" type="datetime1">
              <a:rPr lang="de-DE" smtClean="0"/>
              <a:t>15.05.2019</a:t>
            </a:fld>
            <a:endParaRPr lang="de-DE"/>
          </a:p>
        </p:txBody>
      </p:sp>
      <p:sp>
        <p:nvSpPr>
          <p:cNvPr id="5" name="Fußzeilenplatzhalter 4">
            <a:extLst>
              <a:ext uri="{FF2B5EF4-FFF2-40B4-BE49-F238E27FC236}">
                <a16:creationId xmlns:a16="http://schemas.microsoft.com/office/drawing/2014/main" id="{14E7F468-BEDD-46C8-8607-157294477C5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7BD8FEE-C5C4-4198-9D76-8B9381AB4B80}"/>
              </a:ext>
            </a:extLst>
          </p:cNvPr>
          <p:cNvSpPr>
            <a:spLocks noGrp="1"/>
          </p:cNvSpPr>
          <p:nvPr>
            <p:ph type="sldNum" sz="quarter" idx="12"/>
          </p:nvPr>
        </p:nvSpPr>
        <p:spPr>
          <a:xfrm>
            <a:off x="8610600" y="6356350"/>
            <a:ext cx="2743200" cy="365125"/>
          </a:xfrm>
          <a:prstGeom prst="rect">
            <a:avLst/>
          </a:prstGeom>
        </p:spPr>
        <p:txBody>
          <a:bodyPr/>
          <a:lstStyle/>
          <a:p>
            <a:fld id="{777D26D6-DC7F-46FA-BDB4-D2DE73D6DB2E}" type="slidenum">
              <a:rPr lang="de-DE" smtClean="0"/>
              <a:t>‹Nr.›</a:t>
            </a:fld>
            <a:endParaRPr lang="de-DE"/>
          </a:p>
        </p:txBody>
      </p:sp>
    </p:spTree>
    <p:extLst>
      <p:ext uri="{BB962C8B-B14F-4D97-AF65-F5344CB8AC3E}">
        <p14:creationId xmlns:p14="http://schemas.microsoft.com/office/powerpoint/2010/main" val="37534498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63C2313-C96C-494E-9DE3-C4DD5DD78E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22169AA-B86D-4E71-AE83-D4C2EEEFB3C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1F3A307-846F-4F6D-A026-62307ED3E7F7}"/>
              </a:ext>
            </a:extLst>
          </p:cNvPr>
          <p:cNvSpPr>
            <a:spLocks noGrp="1"/>
          </p:cNvSpPr>
          <p:nvPr>
            <p:ph type="dt" sz="half" idx="10"/>
          </p:nvPr>
        </p:nvSpPr>
        <p:spPr/>
        <p:txBody>
          <a:bodyPr/>
          <a:lstStyle/>
          <a:p>
            <a:fld id="{188D94B2-3DB3-4D31-B0EB-74769E6F9305}" type="datetime1">
              <a:rPr lang="de-DE" smtClean="0"/>
              <a:t>15.05.2019</a:t>
            </a:fld>
            <a:endParaRPr lang="de-DE"/>
          </a:p>
        </p:txBody>
      </p:sp>
      <p:sp>
        <p:nvSpPr>
          <p:cNvPr id="5" name="Fußzeilenplatzhalter 4">
            <a:extLst>
              <a:ext uri="{FF2B5EF4-FFF2-40B4-BE49-F238E27FC236}">
                <a16:creationId xmlns:a16="http://schemas.microsoft.com/office/drawing/2014/main" id="{41548690-8B2C-4CFE-A7BC-FF67D33BEDD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39F4384-8BC3-41D7-8FD9-A92F9F2493A6}"/>
              </a:ext>
            </a:extLst>
          </p:cNvPr>
          <p:cNvSpPr>
            <a:spLocks noGrp="1"/>
          </p:cNvSpPr>
          <p:nvPr>
            <p:ph type="sldNum" sz="quarter" idx="12"/>
          </p:nvPr>
        </p:nvSpPr>
        <p:spPr>
          <a:xfrm>
            <a:off x="8610600" y="6356350"/>
            <a:ext cx="2743200" cy="365125"/>
          </a:xfrm>
          <a:prstGeom prst="rect">
            <a:avLst/>
          </a:prstGeom>
        </p:spPr>
        <p:txBody>
          <a:bodyPr/>
          <a:lstStyle/>
          <a:p>
            <a:fld id="{777D26D6-DC7F-46FA-BDB4-D2DE73D6DB2E}" type="slidenum">
              <a:rPr lang="de-DE" smtClean="0"/>
              <a:t>‹Nr.›</a:t>
            </a:fld>
            <a:endParaRPr lang="de-DE"/>
          </a:p>
        </p:txBody>
      </p:sp>
    </p:spTree>
    <p:extLst>
      <p:ext uri="{BB962C8B-B14F-4D97-AF65-F5344CB8AC3E}">
        <p14:creationId xmlns:p14="http://schemas.microsoft.com/office/powerpoint/2010/main" val="20912873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375233" y="1000200"/>
            <a:ext cx="9441600" cy="718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1375233" y="1801467"/>
            <a:ext cx="9441600" cy="46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24" name="Shape 24" descr="ppt-top-arrow.png"/>
          <p:cNvPicPr preferRelativeResize="0"/>
          <p:nvPr/>
        </p:nvPicPr>
        <p:blipFill>
          <a:blip r:embed="rId2">
            <a:alphaModFix/>
          </a:blip>
          <a:stretch>
            <a:fillRect/>
          </a:stretch>
        </p:blipFill>
        <p:spPr>
          <a:xfrm rot="16200000">
            <a:off x="-672162" y="2690994"/>
            <a:ext cx="2609600" cy="1265276"/>
          </a:xfrm>
          <a:prstGeom prst="rect">
            <a:avLst/>
          </a:prstGeom>
          <a:noFill/>
          <a:ln>
            <a:noFill/>
          </a:ln>
        </p:spPr>
      </p:pic>
    </p:spTree>
    <p:extLst>
      <p:ext uri="{BB962C8B-B14F-4D97-AF65-F5344CB8AC3E}">
        <p14:creationId xmlns:p14="http://schemas.microsoft.com/office/powerpoint/2010/main" val="814996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1DB83-DE9A-4DDA-AF93-EB74EA884F2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A6EAD3D-F500-4E9D-8799-52F974D2C48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173C9A-241F-4906-99DB-CA30565689CD}"/>
              </a:ext>
            </a:extLst>
          </p:cNvPr>
          <p:cNvSpPr>
            <a:spLocks noGrp="1"/>
          </p:cNvSpPr>
          <p:nvPr>
            <p:ph type="dt" sz="half" idx="10"/>
          </p:nvPr>
        </p:nvSpPr>
        <p:spPr/>
        <p:txBody>
          <a:bodyPr/>
          <a:lstStyle/>
          <a:p>
            <a:fld id="{58EB608D-4193-4743-B735-3F3A9FFA4BF6}" type="datetime1">
              <a:rPr lang="de-DE" smtClean="0"/>
              <a:t>15.05.2019</a:t>
            </a:fld>
            <a:endParaRPr lang="de-DE"/>
          </a:p>
        </p:txBody>
      </p:sp>
      <p:sp>
        <p:nvSpPr>
          <p:cNvPr id="5" name="Fußzeilenplatzhalter 4">
            <a:extLst>
              <a:ext uri="{FF2B5EF4-FFF2-40B4-BE49-F238E27FC236}">
                <a16:creationId xmlns:a16="http://schemas.microsoft.com/office/drawing/2014/main" id="{D182340C-A4C4-468D-9392-C2E4EC1D2FB8}"/>
              </a:ext>
            </a:extLst>
          </p:cNvPr>
          <p:cNvSpPr>
            <a:spLocks noGrp="1"/>
          </p:cNvSpPr>
          <p:nvPr>
            <p:ph type="ftr" sz="quarter" idx="11"/>
          </p:nvPr>
        </p:nvSpPr>
        <p:spPr/>
        <p:txBody>
          <a:bodyPr/>
          <a:lstStyle/>
          <a:p>
            <a:endParaRPr lang="de-DE"/>
          </a:p>
        </p:txBody>
      </p:sp>
      <p:sp>
        <p:nvSpPr>
          <p:cNvPr id="8" name="Textfeld 7"/>
          <p:cNvSpPr txBox="1"/>
          <p:nvPr userDrawn="1"/>
        </p:nvSpPr>
        <p:spPr>
          <a:xfrm>
            <a:off x="11349446" y="6488668"/>
            <a:ext cx="842554" cy="369332"/>
          </a:xfrm>
          <a:prstGeom prst="rect">
            <a:avLst/>
          </a:prstGeom>
          <a:noFill/>
        </p:spPr>
        <p:txBody>
          <a:bodyPr wrap="square" rtlCol="0">
            <a:spAutoFit/>
          </a:bodyPr>
          <a:lstStyle/>
          <a:p>
            <a:r>
              <a:rPr lang="de-DE" b="1" dirty="0" smtClean="0">
                <a:solidFill>
                  <a:srgbClr val="00417E"/>
                </a:solidFill>
              </a:rPr>
              <a:t>-</a:t>
            </a:r>
            <a:fld id="{97D24E31-8B19-4EDA-9289-BD0BBBD27639}" type="slidenum">
              <a:rPr lang="de-DE" b="1" smtClean="0">
                <a:solidFill>
                  <a:srgbClr val="00417E"/>
                </a:solidFill>
              </a:rPr>
              <a:t>‹Nr.›</a:t>
            </a:fld>
            <a:r>
              <a:rPr lang="de-DE" b="1" dirty="0" smtClean="0">
                <a:solidFill>
                  <a:srgbClr val="00417E"/>
                </a:solidFill>
              </a:rPr>
              <a:t>-</a:t>
            </a:r>
            <a:endParaRPr lang="de-DE" b="1" dirty="0">
              <a:solidFill>
                <a:srgbClr val="00417E"/>
              </a:solidFill>
            </a:endParaRPr>
          </a:p>
        </p:txBody>
      </p:sp>
    </p:spTree>
    <p:extLst>
      <p:ext uri="{BB962C8B-B14F-4D97-AF65-F5344CB8AC3E}">
        <p14:creationId xmlns:p14="http://schemas.microsoft.com/office/powerpoint/2010/main" val="3971524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431EB-54E9-4A6C-A6DE-4EF38998159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275D792-6010-4C3C-B997-5DBAAC5E64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F549E9A-9C64-43C4-9DA1-7BE604AE6D6E}"/>
              </a:ext>
            </a:extLst>
          </p:cNvPr>
          <p:cNvSpPr>
            <a:spLocks noGrp="1"/>
          </p:cNvSpPr>
          <p:nvPr>
            <p:ph type="dt" sz="half" idx="10"/>
          </p:nvPr>
        </p:nvSpPr>
        <p:spPr/>
        <p:txBody>
          <a:bodyPr/>
          <a:lstStyle/>
          <a:p>
            <a:fld id="{C8FABC95-50A3-4939-AB37-C7675EB6C324}" type="datetime1">
              <a:rPr lang="de-DE" smtClean="0"/>
              <a:t>15.05.2019</a:t>
            </a:fld>
            <a:endParaRPr lang="de-DE"/>
          </a:p>
        </p:txBody>
      </p:sp>
      <p:sp>
        <p:nvSpPr>
          <p:cNvPr id="5" name="Fußzeilenplatzhalter 4">
            <a:extLst>
              <a:ext uri="{FF2B5EF4-FFF2-40B4-BE49-F238E27FC236}">
                <a16:creationId xmlns:a16="http://schemas.microsoft.com/office/drawing/2014/main" id="{F5411A8A-7ECF-4D1E-9D3F-F80689C2F12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9FD4B1B-CF99-472F-B8FD-10AA611DCBDC}"/>
              </a:ext>
            </a:extLst>
          </p:cNvPr>
          <p:cNvSpPr>
            <a:spLocks noGrp="1"/>
          </p:cNvSpPr>
          <p:nvPr>
            <p:ph type="sldNum" sz="quarter" idx="12"/>
          </p:nvPr>
        </p:nvSpPr>
        <p:spPr>
          <a:xfrm>
            <a:off x="8610600" y="6356350"/>
            <a:ext cx="2743200" cy="365125"/>
          </a:xfrm>
          <a:prstGeom prst="rect">
            <a:avLst/>
          </a:prstGeom>
        </p:spPr>
        <p:txBody>
          <a:bodyPr/>
          <a:lstStyle/>
          <a:p>
            <a:fld id="{777D26D6-DC7F-46FA-BDB4-D2DE73D6DB2E}" type="slidenum">
              <a:rPr lang="de-DE" smtClean="0"/>
              <a:t>‹Nr.›</a:t>
            </a:fld>
            <a:endParaRPr lang="de-DE"/>
          </a:p>
        </p:txBody>
      </p:sp>
    </p:spTree>
    <p:extLst>
      <p:ext uri="{BB962C8B-B14F-4D97-AF65-F5344CB8AC3E}">
        <p14:creationId xmlns:p14="http://schemas.microsoft.com/office/powerpoint/2010/main" val="14363280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37CC9-08B8-4A34-B7A6-A531E2005F4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7EFE73F-E0FD-4E48-9FA8-3A3167A5ED8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34842A1-22F6-483C-94C8-5EBC9634886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E2287C1-9BB9-4B9E-B2F6-88CC106DA0C7}"/>
              </a:ext>
            </a:extLst>
          </p:cNvPr>
          <p:cNvSpPr>
            <a:spLocks noGrp="1"/>
          </p:cNvSpPr>
          <p:nvPr>
            <p:ph type="dt" sz="half" idx="10"/>
          </p:nvPr>
        </p:nvSpPr>
        <p:spPr/>
        <p:txBody>
          <a:bodyPr/>
          <a:lstStyle/>
          <a:p>
            <a:fld id="{3B6132FD-2ABB-4599-80D4-936F02268029}" type="datetime1">
              <a:rPr lang="de-DE" smtClean="0"/>
              <a:t>15.05.2019</a:t>
            </a:fld>
            <a:endParaRPr lang="de-DE"/>
          </a:p>
        </p:txBody>
      </p:sp>
      <p:sp>
        <p:nvSpPr>
          <p:cNvPr id="6" name="Fußzeilenplatzhalter 5">
            <a:extLst>
              <a:ext uri="{FF2B5EF4-FFF2-40B4-BE49-F238E27FC236}">
                <a16:creationId xmlns:a16="http://schemas.microsoft.com/office/drawing/2014/main" id="{11CD7C76-235F-4249-86BF-AF2E6599440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E14D727-91AC-4E8B-B285-677E01C753AE}"/>
              </a:ext>
            </a:extLst>
          </p:cNvPr>
          <p:cNvSpPr>
            <a:spLocks noGrp="1"/>
          </p:cNvSpPr>
          <p:nvPr>
            <p:ph type="sldNum" sz="quarter" idx="12"/>
          </p:nvPr>
        </p:nvSpPr>
        <p:spPr>
          <a:xfrm>
            <a:off x="8610600" y="6356350"/>
            <a:ext cx="2743200" cy="365125"/>
          </a:xfrm>
          <a:prstGeom prst="rect">
            <a:avLst/>
          </a:prstGeom>
        </p:spPr>
        <p:txBody>
          <a:bodyPr/>
          <a:lstStyle/>
          <a:p>
            <a:fld id="{777D26D6-DC7F-46FA-BDB4-D2DE73D6DB2E}" type="slidenum">
              <a:rPr lang="de-DE" smtClean="0"/>
              <a:t>‹Nr.›</a:t>
            </a:fld>
            <a:endParaRPr lang="de-DE"/>
          </a:p>
        </p:txBody>
      </p:sp>
    </p:spTree>
    <p:extLst>
      <p:ext uri="{BB962C8B-B14F-4D97-AF65-F5344CB8AC3E}">
        <p14:creationId xmlns:p14="http://schemas.microsoft.com/office/powerpoint/2010/main" val="9741759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1EB576-9C4F-4FDF-B914-DD92E837D8C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3682E7A-DBE1-40C6-A9B7-AD256ED17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F79B2BC-F7A9-4438-86BC-979FD7E473A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2F47BA7-826E-41EF-8CE8-1035358FF0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6CFFD39-0FBB-4755-B50A-47F484A061F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B7AA65E-A655-4D0F-B3F4-F8112763E8ED}"/>
              </a:ext>
            </a:extLst>
          </p:cNvPr>
          <p:cNvSpPr>
            <a:spLocks noGrp="1"/>
          </p:cNvSpPr>
          <p:nvPr>
            <p:ph type="dt" sz="half" idx="10"/>
          </p:nvPr>
        </p:nvSpPr>
        <p:spPr/>
        <p:txBody>
          <a:bodyPr/>
          <a:lstStyle/>
          <a:p>
            <a:fld id="{5A63CF60-4ABC-4A51-92FE-1814AB126E99}" type="datetime1">
              <a:rPr lang="de-DE" smtClean="0"/>
              <a:t>15.05.2019</a:t>
            </a:fld>
            <a:endParaRPr lang="de-DE"/>
          </a:p>
        </p:txBody>
      </p:sp>
      <p:sp>
        <p:nvSpPr>
          <p:cNvPr id="8" name="Fußzeilenplatzhalter 7">
            <a:extLst>
              <a:ext uri="{FF2B5EF4-FFF2-40B4-BE49-F238E27FC236}">
                <a16:creationId xmlns:a16="http://schemas.microsoft.com/office/drawing/2014/main" id="{3F107313-9523-4943-BA69-1814769210E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4BF3A00-FCA9-4884-A451-A9759F701562}"/>
              </a:ext>
            </a:extLst>
          </p:cNvPr>
          <p:cNvSpPr>
            <a:spLocks noGrp="1"/>
          </p:cNvSpPr>
          <p:nvPr>
            <p:ph type="sldNum" sz="quarter" idx="12"/>
          </p:nvPr>
        </p:nvSpPr>
        <p:spPr>
          <a:xfrm>
            <a:off x="8610600" y="6356350"/>
            <a:ext cx="2743200" cy="365125"/>
          </a:xfrm>
          <a:prstGeom prst="rect">
            <a:avLst/>
          </a:prstGeom>
        </p:spPr>
        <p:txBody>
          <a:bodyPr/>
          <a:lstStyle/>
          <a:p>
            <a:fld id="{777D26D6-DC7F-46FA-BDB4-D2DE73D6DB2E}" type="slidenum">
              <a:rPr lang="de-DE" smtClean="0"/>
              <a:t>‹Nr.›</a:t>
            </a:fld>
            <a:endParaRPr lang="de-DE"/>
          </a:p>
        </p:txBody>
      </p:sp>
    </p:spTree>
    <p:extLst>
      <p:ext uri="{BB962C8B-B14F-4D97-AF65-F5344CB8AC3E}">
        <p14:creationId xmlns:p14="http://schemas.microsoft.com/office/powerpoint/2010/main" val="31023683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5DB96F-3B16-4003-86E0-BACA5AD8C44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2D79B50-4CB5-4B80-9074-AB1CBF4B79C1}"/>
              </a:ext>
            </a:extLst>
          </p:cNvPr>
          <p:cNvSpPr>
            <a:spLocks noGrp="1"/>
          </p:cNvSpPr>
          <p:nvPr>
            <p:ph type="dt" sz="half" idx="10"/>
          </p:nvPr>
        </p:nvSpPr>
        <p:spPr/>
        <p:txBody>
          <a:bodyPr/>
          <a:lstStyle/>
          <a:p>
            <a:fld id="{0ADAC7A4-00CA-4C32-9DCF-C1BE5E6E0306}" type="datetime1">
              <a:rPr lang="de-DE" smtClean="0"/>
              <a:t>15.05.2019</a:t>
            </a:fld>
            <a:endParaRPr lang="de-DE"/>
          </a:p>
        </p:txBody>
      </p:sp>
      <p:sp>
        <p:nvSpPr>
          <p:cNvPr id="4" name="Fußzeilenplatzhalter 3">
            <a:extLst>
              <a:ext uri="{FF2B5EF4-FFF2-40B4-BE49-F238E27FC236}">
                <a16:creationId xmlns:a16="http://schemas.microsoft.com/office/drawing/2014/main" id="{6380A5BE-0700-4BED-A9C7-250BE09D09A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493E670-589F-44EE-95CE-55788CD4EACE}"/>
              </a:ext>
            </a:extLst>
          </p:cNvPr>
          <p:cNvSpPr>
            <a:spLocks noGrp="1"/>
          </p:cNvSpPr>
          <p:nvPr>
            <p:ph type="sldNum" sz="quarter" idx="12"/>
          </p:nvPr>
        </p:nvSpPr>
        <p:spPr>
          <a:xfrm>
            <a:off x="8610600" y="6356350"/>
            <a:ext cx="2743200" cy="365125"/>
          </a:xfrm>
          <a:prstGeom prst="rect">
            <a:avLst/>
          </a:prstGeom>
        </p:spPr>
        <p:txBody>
          <a:bodyPr/>
          <a:lstStyle/>
          <a:p>
            <a:fld id="{777D26D6-DC7F-46FA-BDB4-D2DE73D6DB2E}" type="slidenum">
              <a:rPr lang="de-DE" smtClean="0"/>
              <a:t>‹Nr.›</a:t>
            </a:fld>
            <a:endParaRPr lang="de-DE"/>
          </a:p>
        </p:txBody>
      </p:sp>
    </p:spTree>
    <p:extLst>
      <p:ext uri="{BB962C8B-B14F-4D97-AF65-F5344CB8AC3E}">
        <p14:creationId xmlns:p14="http://schemas.microsoft.com/office/powerpoint/2010/main" val="7167339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D65E852-E319-48AD-B9FD-9CAD94A2D571}"/>
              </a:ext>
            </a:extLst>
          </p:cNvPr>
          <p:cNvSpPr>
            <a:spLocks noGrp="1"/>
          </p:cNvSpPr>
          <p:nvPr>
            <p:ph type="dt" sz="half" idx="10"/>
          </p:nvPr>
        </p:nvSpPr>
        <p:spPr/>
        <p:txBody>
          <a:bodyPr/>
          <a:lstStyle/>
          <a:p>
            <a:fld id="{27709DF9-E339-4D9C-BBF3-FF0792355435}" type="datetime1">
              <a:rPr lang="de-DE" smtClean="0"/>
              <a:t>15.05.2019</a:t>
            </a:fld>
            <a:endParaRPr lang="de-DE"/>
          </a:p>
        </p:txBody>
      </p:sp>
      <p:sp>
        <p:nvSpPr>
          <p:cNvPr id="3" name="Fußzeilenplatzhalter 2">
            <a:extLst>
              <a:ext uri="{FF2B5EF4-FFF2-40B4-BE49-F238E27FC236}">
                <a16:creationId xmlns:a16="http://schemas.microsoft.com/office/drawing/2014/main" id="{BE901507-A726-4770-A2D5-C2BA533B717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6698A70-6994-4155-B693-BAB243C10013}"/>
              </a:ext>
            </a:extLst>
          </p:cNvPr>
          <p:cNvSpPr>
            <a:spLocks noGrp="1"/>
          </p:cNvSpPr>
          <p:nvPr>
            <p:ph type="sldNum" sz="quarter" idx="12"/>
          </p:nvPr>
        </p:nvSpPr>
        <p:spPr>
          <a:xfrm>
            <a:off x="8610600" y="6356350"/>
            <a:ext cx="2743200" cy="365125"/>
          </a:xfrm>
          <a:prstGeom prst="rect">
            <a:avLst/>
          </a:prstGeom>
        </p:spPr>
        <p:txBody>
          <a:bodyPr/>
          <a:lstStyle/>
          <a:p>
            <a:fld id="{777D26D6-DC7F-46FA-BDB4-D2DE73D6DB2E}" type="slidenum">
              <a:rPr lang="de-DE" smtClean="0"/>
              <a:t>‹Nr.›</a:t>
            </a:fld>
            <a:endParaRPr lang="de-DE"/>
          </a:p>
        </p:txBody>
      </p:sp>
    </p:spTree>
    <p:extLst>
      <p:ext uri="{BB962C8B-B14F-4D97-AF65-F5344CB8AC3E}">
        <p14:creationId xmlns:p14="http://schemas.microsoft.com/office/powerpoint/2010/main" val="37386777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3BB7CF-7145-4A63-A2CF-CE30264AF13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9DDD09D-6236-48B0-952B-E8F146BF3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269839C-0BE0-4158-8703-C4FFC9C980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FF5067C-A7B3-4C7D-8888-33604A17D0C1}"/>
              </a:ext>
            </a:extLst>
          </p:cNvPr>
          <p:cNvSpPr>
            <a:spLocks noGrp="1"/>
          </p:cNvSpPr>
          <p:nvPr>
            <p:ph type="dt" sz="half" idx="10"/>
          </p:nvPr>
        </p:nvSpPr>
        <p:spPr/>
        <p:txBody>
          <a:bodyPr/>
          <a:lstStyle/>
          <a:p>
            <a:fld id="{CB804D03-162C-4F98-9E4B-A9302064B7A1}" type="datetime1">
              <a:rPr lang="de-DE" smtClean="0"/>
              <a:t>15.05.2019</a:t>
            </a:fld>
            <a:endParaRPr lang="de-DE"/>
          </a:p>
        </p:txBody>
      </p:sp>
      <p:sp>
        <p:nvSpPr>
          <p:cNvPr id="6" name="Fußzeilenplatzhalter 5">
            <a:extLst>
              <a:ext uri="{FF2B5EF4-FFF2-40B4-BE49-F238E27FC236}">
                <a16:creationId xmlns:a16="http://schemas.microsoft.com/office/drawing/2014/main" id="{6C8CF6E6-9052-4E1F-85A1-2049F63950B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E9ABE69-A40A-490B-AE38-4950A5CF48FF}"/>
              </a:ext>
            </a:extLst>
          </p:cNvPr>
          <p:cNvSpPr>
            <a:spLocks noGrp="1"/>
          </p:cNvSpPr>
          <p:nvPr>
            <p:ph type="sldNum" sz="quarter" idx="12"/>
          </p:nvPr>
        </p:nvSpPr>
        <p:spPr>
          <a:xfrm>
            <a:off x="8610600" y="6356350"/>
            <a:ext cx="2743200" cy="365125"/>
          </a:xfrm>
          <a:prstGeom prst="rect">
            <a:avLst/>
          </a:prstGeom>
        </p:spPr>
        <p:txBody>
          <a:bodyPr/>
          <a:lstStyle/>
          <a:p>
            <a:fld id="{777D26D6-DC7F-46FA-BDB4-D2DE73D6DB2E}" type="slidenum">
              <a:rPr lang="de-DE" smtClean="0"/>
              <a:t>‹Nr.›</a:t>
            </a:fld>
            <a:endParaRPr lang="de-DE"/>
          </a:p>
        </p:txBody>
      </p:sp>
    </p:spTree>
    <p:extLst>
      <p:ext uri="{BB962C8B-B14F-4D97-AF65-F5344CB8AC3E}">
        <p14:creationId xmlns:p14="http://schemas.microsoft.com/office/powerpoint/2010/main" val="18706309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D63F8-C908-4785-83F5-714E567470C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0746969-2DD6-4E95-85BF-FD3C33B23D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C521931-808D-43CA-9B2D-26D61DCA5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E806A9D-5025-49AF-A0F8-504C74ABC183}"/>
              </a:ext>
            </a:extLst>
          </p:cNvPr>
          <p:cNvSpPr>
            <a:spLocks noGrp="1"/>
          </p:cNvSpPr>
          <p:nvPr>
            <p:ph type="dt" sz="half" idx="10"/>
          </p:nvPr>
        </p:nvSpPr>
        <p:spPr/>
        <p:txBody>
          <a:bodyPr/>
          <a:lstStyle/>
          <a:p>
            <a:fld id="{31609AFB-F168-46A8-BFCE-E04F48AC2B9D}" type="datetime1">
              <a:rPr lang="de-DE" smtClean="0"/>
              <a:t>15.05.2019</a:t>
            </a:fld>
            <a:endParaRPr lang="de-DE"/>
          </a:p>
        </p:txBody>
      </p:sp>
      <p:sp>
        <p:nvSpPr>
          <p:cNvPr id="6" name="Fußzeilenplatzhalter 5">
            <a:extLst>
              <a:ext uri="{FF2B5EF4-FFF2-40B4-BE49-F238E27FC236}">
                <a16:creationId xmlns:a16="http://schemas.microsoft.com/office/drawing/2014/main" id="{EC6E7759-4476-48BD-936A-988CC0FC80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0FD3015-84F2-49DD-A9E6-B459C8F61AB7}"/>
              </a:ext>
            </a:extLst>
          </p:cNvPr>
          <p:cNvSpPr>
            <a:spLocks noGrp="1"/>
          </p:cNvSpPr>
          <p:nvPr>
            <p:ph type="sldNum" sz="quarter" idx="12"/>
          </p:nvPr>
        </p:nvSpPr>
        <p:spPr>
          <a:xfrm>
            <a:off x="8610600" y="6356350"/>
            <a:ext cx="2743200" cy="365125"/>
          </a:xfrm>
          <a:prstGeom prst="rect">
            <a:avLst/>
          </a:prstGeom>
        </p:spPr>
        <p:txBody>
          <a:bodyPr/>
          <a:lstStyle/>
          <a:p>
            <a:fld id="{777D26D6-DC7F-46FA-BDB4-D2DE73D6DB2E}" type="slidenum">
              <a:rPr lang="de-DE" smtClean="0"/>
              <a:t>‹Nr.›</a:t>
            </a:fld>
            <a:endParaRPr lang="de-DE"/>
          </a:p>
        </p:txBody>
      </p:sp>
    </p:spTree>
    <p:extLst>
      <p:ext uri="{BB962C8B-B14F-4D97-AF65-F5344CB8AC3E}">
        <p14:creationId xmlns:p14="http://schemas.microsoft.com/office/powerpoint/2010/main" val="16809990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5ABFA55-2B1A-4B3D-A7E9-C4C17861A2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857B5C7-36E8-40B4-B3FD-1414ED63E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7C23333-FA95-471E-BD86-0A6A78E69D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57A5D-6CB9-4DAF-9234-12F4CDB012E4}" type="datetime1">
              <a:rPr lang="de-DE" smtClean="0"/>
              <a:t>15.05.2019</a:t>
            </a:fld>
            <a:endParaRPr lang="de-DE"/>
          </a:p>
        </p:txBody>
      </p:sp>
      <p:sp>
        <p:nvSpPr>
          <p:cNvPr id="5" name="Fußzeilenplatzhalter 4">
            <a:extLst>
              <a:ext uri="{FF2B5EF4-FFF2-40B4-BE49-F238E27FC236}">
                <a16:creationId xmlns:a16="http://schemas.microsoft.com/office/drawing/2014/main" id="{D9324CD9-67C0-4C0B-8B76-675B9771DE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7" name="Textfeld 2">
            <a:extLst>
              <a:ext uri="{FF2B5EF4-FFF2-40B4-BE49-F238E27FC236}">
                <a16:creationId xmlns:a16="http://schemas.microsoft.com/office/drawing/2014/main" id="{98B0AFB0-61B8-4956-BDF4-0394FFE9A39D}"/>
              </a:ext>
            </a:extLst>
          </p:cNvPr>
          <p:cNvSpPr txBox="1">
            <a:spLocks noChangeArrowheads="1"/>
          </p:cNvSpPr>
          <p:nvPr userDrawn="1"/>
        </p:nvSpPr>
        <p:spPr bwMode="auto">
          <a:xfrm>
            <a:off x="4236196" y="139900"/>
            <a:ext cx="3671433" cy="83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de-DE" sz="900" b="1" i="0" u="none" strike="noStrike" cap="none" normalizeH="0" baseline="0" dirty="0">
                <a:ln>
                  <a:noFill/>
                </a:ln>
                <a:solidFill>
                  <a:srgbClr val="002060"/>
                </a:solidFill>
                <a:effectLst/>
                <a:latin typeface="Bahnschrift" panose="020B0502040204020203" pitchFamily="34" charset="0"/>
                <a:ea typeface="Calibri" panose="020F0502020204030204" pitchFamily="34" charset="0"/>
                <a:cs typeface="Times New Roman" panose="02020603050405020304" pitchFamily="18" charset="0"/>
              </a:rPr>
              <a:t>NGEnvironment -</a:t>
            </a:r>
            <a:br>
              <a:rPr kumimoji="0" lang="ro-RO" altLang="de-DE" sz="900" b="1" i="0" u="none" strike="noStrike" cap="none" normalizeH="0" baseline="0" dirty="0">
                <a:ln>
                  <a:noFill/>
                </a:ln>
                <a:solidFill>
                  <a:srgbClr val="002060"/>
                </a:solidFill>
                <a:effectLst/>
                <a:latin typeface="Bahnschrift" panose="020B0502040204020203" pitchFamily="34" charset="0"/>
                <a:ea typeface="Calibri" panose="020F0502020204030204" pitchFamily="34" charset="0"/>
                <a:cs typeface="Times New Roman" panose="02020603050405020304" pitchFamily="18" charset="0"/>
              </a:rPr>
            </a:br>
            <a:r>
              <a:rPr kumimoji="0" lang="ro-RO" altLang="de-DE" sz="900" b="1" i="0" u="none" strike="noStrike" cap="none" normalizeH="0" baseline="0" dirty="0">
                <a:ln>
                  <a:noFill/>
                </a:ln>
                <a:solidFill>
                  <a:srgbClr val="002060"/>
                </a:solidFill>
                <a:effectLst/>
                <a:latin typeface="Bahnschrift" panose="020B0502040204020203" pitchFamily="34" charset="0"/>
                <a:ea typeface="Calibri" panose="020F0502020204030204" pitchFamily="34" charset="0"/>
                <a:cs typeface="Times New Roman" panose="02020603050405020304" pitchFamily="18" charset="0"/>
              </a:rPr>
              <a:t>Foster European Active Citizenship and Sustainability</a:t>
            </a:r>
            <a:br>
              <a:rPr kumimoji="0" lang="ro-RO" altLang="de-DE" sz="900" b="1" i="0" u="none" strike="noStrike" cap="none" normalizeH="0" baseline="0" dirty="0">
                <a:ln>
                  <a:noFill/>
                </a:ln>
                <a:solidFill>
                  <a:srgbClr val="002060"/>
                </a:solidFill>
                <a:effectLst/>
                <a:latin typeface="Bahnschrift" panose="020B0502040204020203" pitchFamily="34" charset="0"/>
                <a:ea typeface="Calibri" panose="020F0502020204030204" pitchFamily="34" charset="0"/>
                <a:cs typeface="Times New Roman" panose="02020603050405020304" pitchFamily="18" charset="0"/>
              </a:rPr>
            </a:br>
            <a:r>
              <a:rPr kumimoji="0" lang="ro-RO" altLang="de-DE" sz="900" b="1" i="0" u="none" strike="noStrike" cap="none" normalizeH="0" baseline="0" dirty="0">
                <a:ln>
                  <a:noFill/>
                </a:ln>
                <a:solidFill>
                  <a:srgbClr val="002060"/>
                </a:solidFill>
                <a:effectLst/>
                <a:latin typeface="Bahnschrift" panose="020B0502040204020203" pitchFamily="34" charset="0"/>
                <a:ea typeface="Calibri" panose="020F0502020204030204" pitchFamily="34" charset="0"/>
                <a:cs typeface="Times New Roman" panose="02020603050405020304" pitchFamily="18" charset="0"/>
              </a:rPr>
              <a:t>Through Ecological Thinking by NGOs</a:t>
            </a:r>
            <a:r>
              <a:rPr kumimoji="0" lang="ro-RO" altLang="de-DE" sz="900" b="0" i="0" u="none" strike="noStrike" cap="none" normalizeH="0" baseline="0" dirty="0">
                <a:ln>
                  <a:noFill/>
                </a:ln>
                <a:solidFill>
                  <a:srgbClr val="002060"/>
                </a:solidFill>
                <a:effectLst/>
                <a:latin typeface="Bahnschrift" panose="020B0502040204020203" pitchFamily="34" charset="0"/>
                <a:ea typeface="Calibri" panose="020F0502020204030204" pitchFamily="34" charset="0"/>
                <a:cs typeface="Times New Roman" panose="02020603050405020304" pitchFamily="18" charset="0"/>
              </a:rPr>
              <a:t/>
            </a:r>
            <a:br>
              <a:rPr kumimoji="0" lang="ro-RO" altLang="de-DE" sz="900" b="0" i="0" u="none" strike="noStrike" cap="none" normalizeH="0" baseline="0" dirty="0">
                <a:ln>
                  <a:noFill/>
                </a:ln>
                <a:solidFill>
                  <a:srgbClr val="002060"/>
                </a:solidFill>
                <a:effectLst/>
                <a:latin typeface="Bahnschrift" panose="020B0502040204020203" pitchFamily="34" charset="0"/>
                <a:ea typeface="Calibri" panose="020F0502020204030204" pitchFamily="34" charset="0"/>
                <a:cs typeface="Times New Roman" panose="02020603050405020304" pitchFamily="18" charset="0"/>
              </a:rPr>
            </a:br>
            <a:r>
              <a:rPr kumimoji="0" lang="ro-RO" altLang="de-DE" sz="900" b="0" i="0" u="none" strike="noStrike" cap="none" normalizeH="0" baseline="0" dirty="0">
                <a:ln>
                  <a:noFill/>
                </a:ln>
                <a:solidFill>
                  <a:srgbClr val="002060"/>
                </a:solidFill>
                <a:effectLst/>
                <a:latin typeface="Bahnschrift" panose="020B0502040204020203" pitchFamily="34" charset="0"/>
                <a:ea typeface="Calibri" panose="020F0502020204030204" pitchFamily="34" charset="0"/>
                <a:cs typeface="Times New Roman" panose="02020603050405020304" pitchFamily="18" charset="0"/>
              </a:rPr>
              <a:t>Project Nummer: 2018-1-DE02-KA204-005014</a:t>
            </a:r>
            <a:br>
              <a:rPr kumimoji="0" lang="ro-RO" altLang="de-DE" sz="900" b="0" i="0" u="none" strike="noStrike" cap="none" normalizeH="0" baseline="0" dirty="0">
                <a:ln>
                  <a:noFill/>
                </a:ln>
                <a:solidFill>
                  <a:srgbClr val="002060"/>
                </a:solidFill>
                <a:effectLst/>
                <a:latin typeface="Bahnschrift" panose="020B0502040204020203" pitchFamily="34" charset="0"/>
                <a:ea typeface="Calibri" panose="020F0502020204030204" pitchFamily="34" charset="0"/>
                <a:cs typeface="Times New Roman" panose="02020603050405020304" pitchFamily="18" charset="0"/>
              </a:rPr>
            </a:br>
            <a:r>
              <a:rPr kumimoji="0" lang="en-US" altLang="de-DE" sz="900" b="0" i="0" u="none" strike="noStrike" cap="none" normalizeH="0" baseline="0" dirty="0">
                <a:ln>
                  <a:noFill/>
                </a:ln>
                <a:solidFill>
                  <a:srgbClr val="002060"/>
                </a:solidFill>
                <a:effectLst/>
                <a:latin typeface="Bahnschrift" panose="020B0502040204020203" pitchFamily="34" charset="0"/>
                <a:ea typeface="Calibri" panose="020F0502020204030204" pitchFamily="34" charset="0"/>
                <a:cs typeface="Times New Roman" panose="02020603050405020304" pitchFamily="18" charset="0"/>
              </a:rPr>
              <a:t>IO2 - Induction to Pedagogy for NGO staff</a:t>
            </a:r>
            <a:endParaRPr kumimoji="0" lang="en-US" altLang="de-DE" sz="1800" b="0" i="0" u="none" strike="noStrike" cap="none" normalizeH="0" baseline="0" dirty="0">
              <a:ln>
                <a:noFill/>
              </a:ln>
              <a:solidFill>
                <a:srgbClr val="002060"/>
              </a:solidFill>
              <a:effectLst/>
              <a:latin typeface="Bahnschrift" panose="020B0502040204020203" pitchFamily="34" charset="0"/>
            </a:endParaRPr>
          </a:p>
        </p:txBody>
      </p:sp>
      <p:pic>
        <p:nvPicPr>
          <p:cNvPr id="8" name="Grafik 3" descr="NGEnvironment-Logo-768x768">
            <a:extLst>
              <a:ext uri="{FF2B5EF4-FFF2-40B4-BE49-F238E27FC236}">
                <a16:creationId xmlns:a16="http://schemas.microsoft.com/office/drawing/2014/main" id="{F9BA563C-B25B-4E4A-B26E-4DFEAF133934}"/>
              </a:ext>
            </a:extLst>
          </p:cNvPr>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t="11698" b="11231"/>
          <a:stretch/>
        </p:blipFill>
        <p:spPr bwMode="auto">
          <a:xfrm>
            <a:off x="97283" y="0"/>
            <a:ext cx="1355952" cy="1045029"/>
          </a:xfrm>
          <a:prstGeom prst="rect">
            <a:avLst/>
          </a:prstGeom>
          <a:noFill/>
          <a:extLst>
            <a:ext uri="{909E8E84-426E-40DD-AFC4-6F175D3DCCD1}">
              <a14:hiddenFill xmlns:a14="http://schemas.microsoft.com/office/drawing/2010/main">
                <a:solidFill>
                  <a:srgbClr val="FFFFFF"/>
                </a:solidFill>
              </a14:hiddenFill>
            </a:ext>
          </a:extLst>
        </p:spPr>
      </p:pic>
      <p:pic>
        <p:nvPicPr>
          <p:cNvPr id="9" name="Bild 8">
            <a:extLst>
              <a:ext uri="{FF2B5EF4-FFF2-40B4-BE49-F238E27FC236}">
                <a16:creationId xmlns:a16="http://schemas.microsoft.com/office/drawing/2014/main" id="{9F3ADC6F-3ED1-4B9B-B64E-D283602F923D}"/>
              </a:ext>
            </a:extLst>
          </p:cNvPr>
          <p:cNvPicPr>
            <a:picLocks noChangeAspect="1" noChangeArrowheads="1"/>
          </p:cNvPicPr>
          <p:nvPr userDrawn="1"/>
        </p:nvPicPr>
        <p:blipFill>
          <a:blip r:embed="rId15" cstate="hqprint">
            <a:extLst>
              <a:ext uri="{28A0092B-C50C-407E-A947-70E740481C1C}">
                <a14:useLocalDpi xmlns:a14="http://schemas.microsoft.com/office/drawing/2010/main" val="0"/>
              </a:ext>
            </a:extLst>
          </a:blip>
          <a:srcRect/>
          <a:stretch>
            <a:fillRect/>
          </a:stretch>
        </p:blipFill>
        <p:spPr bwMode="auto">
          <a:xfrm>
            <a:off x="9324425" y="219024"/>
            <a:ext cx="2759406" cy="606979"/>
          </a:xfrm>
          <a:prstGeom prst="rect">
            <a:avLst/>
          </a:prstGeom>
          <a:noFill/>
          <a:extLst>
            <a:ext uri="{909E8E84-426E-40DD-AFC4-6F175D3DCCD1}">
              <a14:hiddenFill xmlns:a14="http://schemas.microsoft.com/office/drawing/2010/main">
                <a:solidFill>
                  <a:srgbClr val="FFFFFF"/>
                </a:solidFill>
              </a14:hiddenFill>
            </a:ext>
          </a:extLst>
        </p:spPr>
      </p:pic>
      <p:sp>
        <p:nvSpPr>
          <p:cNvPr id="10" name="Inhaltsplatzhalter 2">
            <a:extLst>
              <a:ext uri="{FF2B5EF4-FFF2-40B4-BE49-F238E27FC236}">
                <a16:creationId xmlns:a16="http://schemas.microsoft.com/office/drawing/2014/main" id="{A4FD556B-127A-4D8D-BCA7-E6FE8A7C3CB4}"/>
              </a:ext>
            </a:extLst>
          </p:cNvPr>
          <p:cNvSpPr txBox="1">
            <a:spLocks/>
          </p:cNvSpPr>
          <p:nvPr userDrawn="1"/>
        </p:nvSpPr>
        <p:spPr>
          <a:xfrm>
            <a:off x="1050471" y="6444880"/>
            <a:ext cx="10091057" cy="413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rgbClr val="002060"/>
                </a:solidFill>
                <a:latin typeface="Bahnschrift" panose="020B0502040204020203" pitchFamily="34" charset="0"/>
              </a:rPr>
              <a:t>This project has been funded with the support from the European Commission. This publication reflects the views only of the author, and the Commission cannot be held responsible for any use which may be made of the information contained therein.</a:t>
            </a:r>
          </a:p>
        </p:txBody>
      </p:sp>
      <p:sp>
        <p:nvSpPr>
          <p:cNvPr id="11" name="Foliennummernplatzhalter 11">
            <a:extLst>
              <a:ext uri="{FF2B5EF4-FFF2-40B4-BE49-F238E27FC236}">
                <a16:creationId xmlns:a16="http://schemas.microsoft.com/office/drawing/2014/main" id="{6029FB1A-BA76-497B-AA36-F492C535471D}"/>
              </a:ext>
            </a:extLst>
          </p:cNvPr>
          <p:cNvSpPr>
            <a:spLocks noGrp="1"/>
          </p:cNvSpPr>
          <p:nvPr>
            <p:ph type="sldNum" sz="quarter" idx="4"/>
          </p:nvPr>
        </p:nvSpPr>
        <p:spPr>
          <a:xfrm>
            <a:off x="8610600" y="6356350"/>
            <a:ext cx="2743200" cy="365125"/>
          </a:xfrm>
          <a:prstGeom prst="rect">
            <a:avLst/>
          </a:prstGeom>
        </p:spPr>
        <p:txBody>
          <a:bodyPr/>
          <a:lstStyle>
            <a:lvl1pPr algn="r">
              <a:defRPr/>
            </a:lvl1pPr>
          </a:lstStyle>
          <a:p>
            <a:fld id="{777D26D6-DC7F-46FA-BDB4-D2DE73D6DB2E}" type="slidenum">
              <a:rPr lang="de-DE" smtClean="0">
                <a:solidFill>
                  <a:schemeClr val="bg2">
                    <a:lumMod val="25000"/>
                  </a:schemeClr>
                </a:solidFill>
                <a:latin typeface="Bahnschrift" panose="020B0502040204020203" pitchFamily="34" charset="0"/>
              </a:rPr>
              <a:pPr/>
              <a:t>‹Nr.›</a:t>
            </a:fld>
            <a:endParaRPr lang="de-DE" dirty="0">
              <a:solidFill>
                <a:schemeClr val="bg2">
                  <a:lumMod val="25000"/>
                </a:schemeClr>
              </a:solidFill>
              <a:latin typeface="Bahnschrift" panose="020B0502040204020203" pitchFamily="34" charset="0"/>
            </a:endParaRPr>
          </a:p>
        </p:txBody>
      </p:sp>
    </p:spTree>
    <p:extLst>
      <p:ext uri="{BB962C8B-B14F-4D97-AF65-F5344CB8AC3E}">
        <p14:creationId xmlns:p14="http://schemas.microsoft.com/office/powerpoint/2010/main" val="2136104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4dC0gxFkDs" TargetMode="External"/><Relationship Id="rId2" Type="http://schemas.openxmlformats.org/officeDocument/2006/relationships/hyperlink" Target="https://www.youtube.com/watch?v=PCxJ1Ug0v6s"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5C25C99E-D7C6-4A0A-B9DA-C336CAB25D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912"/>
          <a:stretch/>
        </p:blipFill>
        <p:spPr bwMode="auto">
          <a:xfrm>
            <a:off x="-1" y="9505"/>
            <a:ext cx="12192001" cy="4474029"/>
          </a:xfrm>
          <a:prstGeom prst="rect">
            <a:avLst/>
          </a:prstGeom>
          <a:noFill/>
          <a:ln>
            <a:solidFill>
              <a:srgbClr val="00417E"/>
            </a:solidFill>
          </a:ln>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6EC3647E-E558-4129-A0FB-BACBD2BF65E0}"/>
              </a:ext>
            </a:extLst>
          </p:cNvPr>
          <p:cNvSpPr txBox="1">
            <a:spLocks noChangeArrowheads="1"/>
          </p:cNvSpPr>
          <p:nvPr/>
        </p:nvSpPr>
        <p:spPr bwMode="auto">
          <a:xfrm>
            <a:off x="161472" y="860430"/>
            <a:ext cx="10694994"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2400"/>
              </a:spcAft>
              <a:buClrTx/>
              <a:buSzTx/>
              <a:buFontTx/>
              <a:buNone/>
              <a:tabLst/>
            </a:pPr>
            <a:r>
              <a:rPr kumimoji="0" lang="en-US" altLang="de-DE" sz="4400" b="0" i="0" u="none" strike="noStrike" cap="none" normalizeH="0" baseline="0" dirty="0">
                <a:ln>
                  <a:noFill/>
                </a:ln>
                <a:solidFill>
                  <a:srgbClr val="FFFFFF"/>
                </a:solidFill>
                <a:effectLst/>
                <a:latin typeface="Bahnschrift" panose="020B0502040204020203" pitchFamily="34" charset="0"/>
                <a:ea typeface="Calibri" panose="020F0502020204030204" pitchFamily="34" charset="0"/>
                <a:cs typeface="Times New Roman" panose="02020603050405020304" pitchFamily="18" charset="0"/>
              </a:rPr>
              <a:t>IO2 </a:t>
            </a:r>
            <a:r>
              <a:rPr kumimoji="0" lang="en-US" altLang="de-DE" sz="44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de-DE" sz="4400" b="0" i="0" u="none" strike="noStrike" cap="none" normalizeH="0" baseline="0" dirty="0">
                <a:ln>
                  <a:noFill/>
                </a:ln>
                <a:solidFill>
                  <a:srgbClr val="FFFFFF"/>
                </a:solidFill>
                <a:effectLst/>
                <a:latin typeface="Bahnschrift" panose="020B0502040204020203" pitchFamily="34" charset="0"/>
                <a:ea typeface="Calibri" panose="020F0502020204030204" pitchFamily="34" charset="0"/>
                <a:cs typeface="Times New Roman" panose="02020603050405020304" pitchFamily="18" charset="0"/>
              </a:rPr>
              <a:t> Induction to Pedagogy for NGO staff</a:t>
            </a:r>
          </a:p>
          <a:p>
            <a:pPr lvl="0" eaLnBrk="0" fontAlgn="base" hangingPunct="0">
              <a:spcBef>
                <a:spcPct val="0"/>
              </a:spcBef>
              <a:spcAft>
                <a:spcPct val="0"/>
              </a:spcAft>
            </a:pPr>
            <a:r>
              <a:rPr lang="en-US" altLang="de-DE" sz="3600" dirty="0">
                <a:solidFill>
                  <a:schemeClr val="bg1"/>
                </a:solidFill>
                <a:latin typeface="Bahnschrift" panose="020B0502040204020203" pitchFamily="34" charset="0"/>
              </a:rPr>
              <a:t>Module 1 </a:t>
            </a:r>
            <a:r>
              <a:rPr kumimoji="0" lang="en-US" altLang="de-DE" sz="3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lang="en-US" altLang="de-DE" sz="3600" dirty="0">
                <a:solidFill>
                  <a:schemeClr val="bg1"/>
                </a:solidFill>
                <a:latin typeface="Bahnschrift" panose="020B0502040204020203" pitchFamily="34" charset="0"/>
              </a:rPr>
              <a:t> </a:t>
            </a:r>
            <a:r>
              <a:rPr lang="en-US" altLang="de-DE" sz="3600" dirty="0" smtClean="0">
                <a:solidFill>
                  <a:schemeClr val="bg1"/>
                </a:solidFill>
                <a:latin typeface="Bahnschrift" panose="020B0502040204020203" pitchFamily="34" charset="0"/>
              </a:rPr>
              <a:t/>
            </a:r>
            <a:br>
              <a:rPr lang="en-US" altLang="de-DE" sz="3600" dirty="0" smtClean="0">
                <a:solidFill>
                  <a:schemeClr val="bg1"/>
                </a:solidFill>
                <a:latin typeface="Bahnschrift" panose="020B0502040204020203" pitchFamily="34" charset="0"/>
              </a:rPr>
            </a:br>
            <a:r>
              <a:rPr lang="en-US" altLang="de-DE" sz="3600" dirty="0" smtClean="0">
                <a:solidFill>
                  <a:schemeClr val="bg1"/>
                </a:solidFill>
                <a:latin typeface="Bahnschrift" panose="020B0502040204020203" pitchFamily="34" charset="0"/>
              </a:rPr>
              <a:t>Understanding the</a:t>
            </a:r>
            <a:br>
              <a:rPr lang="en-US" altLang="de-DE" sz="3600" dirty="0" smtClean="0">
                <a:solidFill>
                  <a:schemeClr val="bg1"/>
                </a:solidFill>
                <a:latin typeface="Bahnschrift" panose="020B0502040204020203" pitchFamily="34" charset="0"/>
              </a:rPr>
            </a:br>
            <a:r>
              <a:rPr lang="en-US" altLang="de-DE" sz="3600" dirty="0" smtClean="0">
                <a:solidFill>
                  <a:schemeClr val="bg1"/>
                </a:solidFill>
                <a:latin typeface="Bahnschrift" panose="020B0502040204020203" pitchFamily="34" charset="0"/>
              </a:rPr>
              <a:t>Non-Governmental </a:t>
            </a:r>
            <a:r>
              <a:rPr lang="en-US" altLang="de-DE" sz="3600" dirty="0" err="1">
                <a:solidFill>
                  <a:schemeClr val="bg1"/>
                </a:solidFill>
                <a:latin typeface="Bahnschrift" panose="020B0502040204020203" pitchFamily="34" charset="0"/>
              </a:rPr>
              <a:t>Organisations</a:t>
            </a:r>
            <a:endParaRPr kumimoji="0" lang="en-US" altLang="de-DE" sz="3600" i="0" u="none" strike="noStrike" cap="none" normalizeH="0" baseline="0" dirty="0">
              <a:ln>
                <a:noFill/>
              </a:ln>
              <a:solidFill>
                <a:schemeClr val="bg1"/>
              </a:solidFill>
              <a:effectLst/>
              <a:latin typeface="Bahnschrift" panose="020B0502040204020203" pitchFamily="34" charset="0"/>
            </a:endParaRPr>
          </a:p>
        </p:txBody>
      </p:sp>
      <p:sp>
        <p:nvSpPr>
          <p:cNvPr id="5" name="Text Box 9">
            <a:extLst>
              <a:ext uri="{FF2B5EF4-FFF2-40B4-BE49-F238E27FC236}">
                <a16:creationId xmlns:a16="http://schemas.microsoft.com/office/drawing/2014/main" id="{42DEDC5B-9F87-4EAC-9DD1-258725472C29}"/>
              </a:ext>
            </a:extLst>
          </p:cNvPr>
          <p:cNvSpPr txBox="1">
            <a:spLocks noChangeArrowheads="1"/>
          </p:cNvSpPr>
          <p:nvPr/>
        </p:nvSpPr>
        <p:spPr bwMode="auto">
          <a:xfrm>
            <a:off x="388251" y="3850668"/>
            <a:ext cx="36410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400" b="0" i="0" u="none" strike="noStrike" cap="none" normalizeH="0" baseline="0" dirty="0">
                <a:ln>
                  <a:noFill/>
                </a:ln>
                <a:solidFill>
                  <a:srgbClr val="FFFFFF"/>
                </a:solidFill>
                <a:effectLst/>
                <a:latin typeface="Bahnschrift" panose="020B0502040204020203" pitchFamily="34" charset="0"/>
                <a:ea typeface="Calibri" panose="020F0502020204030204" pitchFamily="34" charset="0"/>
                <a:cs typeface="Times New Roman" panose="02020603050405020304" pitchFamily="18" charset="0"/>
              </a:rPr>
              <a:t>Prepared by UPB</a:t>
            </a:r>
            <a:endParaRPr kumimoji="0" lang="en-US" altLang="de-DE"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FFF0B9F7-46B4-4C89-9919-C23B34961908}"/>
              </a:ext>
            </a:extLst>
          </p:cNvPr>
          <p:cNvSpPr>
            <a:spLocks noChangeArrowheads="1"/>
          </p:cNvSpPr>
          <p:nvPr/>
        </p:nvSpPr>
        <p:spPr bwMode="auto">
          <a:xfrm>
            <a:off x="4497387"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8">
            <a:extLst>
              <a:ext uri="{FF2B5EF4-FFF2-40B4-BE49-F238E27FC236}">
                <a16:creationId xmlns:a16="http://schemas.microsoft.com/office/drawing/2014/main" id="{10FA5D81-D930-4DA5-A6CD-205DC661F5D2}"/>
              </a:ext>
            </a:extLst>
          </p:cNvPr>
          <p:cNvSpPr>
            <a:spLocks noChangeArrowheads="1"/>
          </p:cNvSpPr>
          <p:nvPr/>
        </p:nvSpPr>
        <p:spPr bwMode="auto">
          <a:xfrm>
            <a:off x="4497387"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4" name="Grafik 13">
            <a:extLst>
              <a:ext uri="{FF2B5EF4-FFF2-40B4-BE49-F238E27FC236}">
                <a16:creationId xmlns:a16="http://schemas.microsoft.com/office/drawing/2014/main" id="{74B98DDF-5F9A-404B-BC2C-13CAB72F967C}"/>
              </a:ext>
            </a:extLst>
          </p:cNvPr>
          <p:cNvPicPr>
            <a:picLocks noChangeAspect="1"/>
          </p:cNvPicPr>
          <p:nvPr/>
        </p:nvPicPr>
        <p:blipFill>
          <a:blip r:embed="rId3"/>
          <a:stretch>
            <a:fillRect/>
          </a:stretch>
        </p:blipFill>
        <p:spPr>
          <a:xfrm>
            <a:off x="7392576" y="6066677"/>
            <a:ext cx="3709366" cy="703492"/>
          </a:xfrm>
          <a:prstGeom prst="rect">
            <a:avLst/>
          </a:prstGeom>
        </p:spPr>
      </p:pic>
      <p:sp>
        <p:nvSpPr>
          <p:cNvPr id="15" name="Inhaltsplatzhalter 2">
            <a:extLst>
              <a:ext uri="{FF2B5EF4-FFF2-40B4-BE49-F238E27FC236}">
                <a16:creationId xmlns:a16="http://schemas.microsoft.com/office/drawing/2014/main" id="{2B7F9B15-6C61-44E2-A82E-E71FB15B5CCC}"/>
              </a:ext>
            </a:extLst>
          </p:cNvPr>
          <p:cNvSpPr txBox="1">
            <a:spLocks/>
          </p:cNvSpPr>
          <p:nvPr/>
        </p:nvSpPr>
        <p:spPr>
          <a:xfrm>
            <a:off x="1050471" y="6444880"/>
            <a:ext cx="10091057" cy="413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rgbClr val="002060"/>
                </a:solidFill>
                <a:latin typeface="Bahnschrift" panose="020B0502040204020203" pitchFamily="34" charset="0"/>
              </a:rPr>
              <a:t>This project has been funded with the support from the European Commission. This publication reflects the views only of the author, and the Commission cannot be held responsible for any use which may be made of the information contained therein.</a:t>
            </a:r>
          </a:p>
        </p:txBody>
      </p:sp>
      <p:sp>
        <p:nvSpPr>
          <p:cNvPr id="2" name="Ellipse 1"/>
          <p:cNvSpPr/>
          <p:nvPr/>
        </p:nvSpPr>
        <p:spPr>
          <a:xfrm>
            <a:off x="8673737" y="2086136"/>
            <a:ext cx="4532811" cy="3387052"/>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3" name="Grafik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73113" y="224498"/>
            <a:ext cx="3311434" cy="679826"/>
          </a:xfrm>
          <a:prstGeom prst="rect">
            <a:avLst/>
          </a:prstGeom>
        </p:spPr>
      </p:pic>
      <p:pic>
        <p:nvPicPr>
          <p:cNvPr id="12" name="Grafik 11"/>
          <p:cNvPicPr>
            <a:picLocks noChangeAspect="1"/>
          </p:cNvPicPr>
          <p:nvPr/>
        </p:nvPicPr>
        <p:blipFill>
          <a:blip r:embed="rId5"/>
          <a:stretch>
            <a:fillRect/>
          </a:stretch>
        </p:blipFill>
        <p:spPr>
          <a:xfrm>
            <a:off x="7658829" y="4611898"/>
            <a:ext cx="4533171" cy="703975"/>
          </a:xfrm>
          <a:prstGeom prst="rect">
            <a:avLst/>
          </a:prstGeom>
        </p:spPr>
      </p:pic>
      <p:sp>
        <p:nvSpPr>
          <p:cNvPr id="19" name="Textfeld 2">
            <a:extLst>
              <a:ext uri="{FF2B5EF4-FFF2-40B4-BE49-F238E27FC236}">
                <a16:creationId xmlns:a16="http://schemas.microsoft.com/office/drawing/2014/main" id="{98B0AFB0-61B8-4956-BDF4-0394FFE9A39D}"/>
              </a:ext>
            </a:extLst>
          </p:cNvPr>
          <p:cNvSpPr txBox="1">
            <a:spLocks noChangeArrowheads="1"/>
          </p:cNvSpPr>
          <p:nvPr/>
        </p:nvSpPr>
        <p:spPr bwMode="auto">
          <a:xfrm>
            <a:off x="288692" y="4900176"/>
            <a:ext cx="4002457" cy="83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smtClean="0">
                <a:ln>
                  <a:noFill/>
                </a:ln>
                <a:effectLst/>
                <a:latin typeface="Bahnschrift" panose="020B0502040204020203" pitchFamily="34" charset="0"/>
                <a:ea typeface="Calibri" panose="020F0502020204030204" pitchFamily="34" charset="0"/>
                <a:cs typeface="Times New Roman" panose="02020603050405020304" pitchFamily="18" charset="0"/>
              </a:rPr>
              <a:t>ERASMUS+</a:t>
            </a:r>
            <a:r>
              <a:rPr kumimoji="0" lang="de-DE" altLang="de-DE" sz="1400" b="1" i="0" u="none" strike="noStrike" cap="none" normalizeH="0" dirty="0" smtClean="0">
                <a:ln>
                  <a:noFill/>
                </a:ln>
                <a:effectLst/>
                <a:latin typeface="Bahnschrift" panose="020B0502040204020203" pitchFamily="34" charset="0"/>
                <a:ea typeface="Calibri" panose="020F0502020204030204" pitchFamily="34" charset="0"/>
                <a:cs typeface="Times New Roman" panose="02020603050405020304" pitchFamily="18" charset="0"/>
              </a:rPr>
              <a:t> Programme – Strategic </a:t>
            </a:r>
            <a:r>
              <a:rPr kumimoji="0" lang="de-DE" altLang="de-DE" sz="1400" b="1" i="0" u="none" strike="noStrike" cap="none" normalizeH="0" dirty="0" err="1" smtClean="0">
                <a:ln>
                  <a:noFill/>
                </a:ln>
                <a:effectLst/>
                <a:latin typeface="Bahnschrift" panose="020B0502040204020203" pitchFamily="34" charset="0"/>
                <a:ea typeface="Calibri" panose="020F0502020204030204" pitchFamily="34" charset="0"/>
                <a:cs typeface="Times New Roman" panose="02020603050405020304" pitchFamily="18" charset="0"/>
              </a:rPr>
              <a:t>Partnership</a:t>
            </a:r>
            <a:endParaRPr kumimoji="0" lang="de-DE" altLang="de-DE" sz="1400" b="1" i="0" u="none" strike="noStrike" cap="none" normalizeH="0" dirty="0" smtClean="0">
              <a:ln>
                <a:noFill/>
              </a:ln>
              <a:effectLst/>
              <a:latin typeface="Bahnschrift" panose="020B0502040204020203"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smtClean="0">
                <a:ln>
                  <a:noFill/>
                </a:ln>
                <a:effectLst/>
                <a:latin typeface="Bahnschrift" panose="020B0502040204020203" pitchFamily="34" charset="0"/>
                <a:ea typeface="Calibri" panose="020F0502020204030204" pitchFamily="34" charset="0"/>
                <a:cs typeface="Times New Roman" panose="02020603050405020304" pitchFamily="18" charset="0"/>
              </a:rPr>
              <a:t>Agreement </a:t>
            </a:r>
            <a:r>
              <a:rPr kumimoji="0" lang="de-DE" altLang="de-DE" sz="1400" b="0" i="0" u="none" strike="noStrike" cap="none" normalizeH="0" baseline="0" dirty="0" err="1" smtClean="0">
                <a:ln>
                  <a:noFill/>
                </a:ln>
                <a:effectLst/>
                <a:latin typeface="Bahnschrift" panose="020B0502040204020203" pitchFamily="34" charset="0"/>
                <a:ea typeface="Calibri" panose="020F0502020204030204" pitchFamily="34" charset="0"/>
                <a:cs typeface="Times New Roman" panose="02020603050405020304" pitchFamily="18" charset="0"/>
              </a:rPr>
              <a:t>No</a:t>
            </a:r>
            <a:r>
              <a:rPr kumimoji="0" lang="de-DE" altLang="de-DE" sz="1400" b="0" i="0" u="none" strike="noStrike" cap="none" normalizeH="0" baseline="0" dirty="0" smtClean="0">
                <a:ln>
                  <a:noFill/>
                </a:ln>
                <a:effectLst/>
                <a:latin typeface="Bahnschrift" panose="020B0502040204020203"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de-DE" sz="1400" b="0" i="0" u="none" strike="noStrike" cap="none" normalizeH="0" baseline="0" dirty="0" smtClean="0">
                <a:ln>
                  <a:noFill/>
                </a:ln>
                <a:effectLst/>
                <a:latin typeface="Bahnschrift" panose="020B0502040204020203" pitchFamily="34" charset="0"/>
                <a:ea typeface="Calibri" panose="020F0502020204030204" pitchFamily="34" charset="0"/>
                <a:cs typeface="Times New Roman" panose="02020603050405020304" pitchFamily="18" charset="0"/>
              </a:rPr>
              <a:t>2018-1-DE02-KA204-005014</a:t>
            </a:r>
            <a:endParaRPr kumimoji="0" lang="en-US" altLang="de-DE" sz="1400" b="0" i="0" u="none" strike="noStrike" cap="none" normalizeH="0" baseline="0" dirty="0">
              <a:ln>
                <a:noFill/>
              </a:ln>
              <a:effectLst/>
              <a:latin typeface="Bahnschrift" panose="020B0502040204020203" pitchFamily="34" charset="0"/>
            </a:endParaRPr>
          </a:p>
        </p:txBody>
      </p:sp>
      <p:pic>
        <p:nvPicPr>
          <p:cNvPr id="16" name="Grafik 1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468521" y="2492598"/>
            <a:ext cx="2616026" cy="1933332"/>
          </a:xfrm>
          <a:prstGeom prst="rect">
            <a:avLst/>
          </a:prstGeom>
        </p:spPr>
      </p:pic>
      <p:cxnSp>
        <p:nvCxnSpPr>
          <p:cNvPr id="21" name="Gerader Verbinder 20"/>
          <p:cNvCxnSpPr/>
          <p:nvPr/>
        </p:nvCxnSpPr>
        <p:spPr>
          <a:xfrm>
            <a:off x="5845629" y="555824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flipV="1">
            <a:off x="0" y="6154693"/>
            <a:ext cx="12192000" cy="2819"/>
          </a:xfrm>
          <a:prstGeom prst="line">
            <a:avLst/>
          </a:prstGeom>
          <a:ln w="38100">
            <a:solidFill>
              <a:srgbClr val="0041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123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5C25C99E-D7C6-4A0A-B9DA-C336CAB25D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912"/>
          <a:stretch/>
        </p:blipFill>
        <p:spPr bwMode="auto">
          <a:xfrm>
            <a:off x="-1" y="9505"/>
            <a:ext cx="12192001" cy="4474029"/>
          </a:xfrm>
          <a:prstGeom prst="rect">
            <a:avLst/>
          </a:prstGeom>
          <a:noFill/>
          <a:ln>
            <a:solidFill>
              <a:srgbClr val="00417E"/>
            </a:solidFill>
          </a:ln>
          <a:extLst>
            <a:ext uri="{909E8E84-426E-40DD-AFC4-6F175D3DCCD1}">
              <a14:hiddenFill xmlns:a14="http://schemas.microsoft.com/office/drawing/2010/main">
                <a:solidFill>
                  <a:srgbClr val="FFFFFF"/>
                </a:solidFill>
              </a14:hiddenFill>
            </a:ext>
          </a:extLst>
        </p:spPr>
      </p:pic>
      <p:sp>
        <p:nvSpPr>
          <p:cNvPr id="5" name="Text Box 9">
            <a:extLst>
              <a:ext uri="{FF2B5EF4-FFF2-40B4-BE49-F238E27FC236}">
                <a16:creationId xmlns:a16="http://schemas.microsoft.com/office/drawing/2014/main" id="{42DEDC5B-9F87-4EAC-9DD1-258725472C29}"/>
              </a:ext>
            </a:extLst>
          </p:cNvPr>
          <p:cNvSpPr txBox="1">
            <a:spLocks noChangeArrowheads="1"/>
          </p:cNvSpPr>
          <p:nvPr/>
        </p:nvSpPr>
        <p:spPr bwMode="auto">
          <a:xfrm>
            <a:off x="388251" y="3850668"/>
            <a:ext cx="36410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400" b="0" i="0" u="none" strike="noStrike" cap="none" normalizeH="0" baseline="0" dirty="0">
                <a:ln>
                  <a:noFill/>
                </a:ln>
                <a:solidFill>
                  <a:srgbClr val="FFFFFF"/>
                </a:solidFill>
                <a:effectLst/>
                <a:latin typeface="Bahnschrift" panose="020B0502040204020203" pitchFamily="34" charset="0"/>
                <a:ea typeface="Calibri" panose="020F0502020204030204" pitchFamily="34" charset="0"/>
                <a:cs typeface="Times New Roman" panose="02020603050405020304" pitchFamily="18" charset="0"/>
              </a:rPr>
              <a:t>Prepared by UPB</a:t>
            </a:r>
            <a:endParaRPr kumimoji="0" lang="en-US" altLang="de-DE" sz="2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FFF0B9F7-46B4-4C89-9919-C23B34961908}"/>
              </a:ext>
            </a:extLst>
          </p:cNvPr>
          <p:cNvSpPr>
            <a:spLocks noChangeArrowheads="1"/>
          </p:cNvSpPr>
          <p:nvPr/>
        </p:nvSpPr>
        <p:spPr bwMode="auto">
          <a:xfrm>
            <a:off x="4497387"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8">
            <a:extLst>
              <a:ext uri="{FF2B5EF4-FFF2-40B4-BE49-F238E27FC236}">
                <a16:creationId xmlns:a16="http://schemas.microsoft.com/office/drawing/2014/main" id="{10FA5D81-D930-4DA5-A6CD-205DC661F5D2}"/>
              </a:ext>
            </a:extLst>
          </p:cNvPr>
          <p:cNvSpPr>
            <a:spLocks noChangeArrowheads="1"/>
          </p:cNvSpPr>
          <p:nvPr/>
        </p:nvSpPr>
        <p:spPr bwMode="auto">
          <a:xfrm>
            <a:off x="4497387"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4" name="Grafik 13">
            <a:extLst>
              <a:ext uri="{FF2B5EF4-FFF2-40B4-BE49-F238E27FC236}">
                <a16:creationId xmlns:a16="http://schemas.microsoft.com/office/drawing/2014/main" id="{74B98DDF-5F9A-404B-BC2C-13CAB72F967C}"/>
              </a:ext>
            </a:extLst>
          </p:cNvPr>
          <p:cNvPicPr>
            <a:picLocks noChangeAspect="1"/>
          </p:cNvPicPr>
          <p:nvPr/>
        </p:nvPicPr>
        <p:blipFill>
          <a:blip r:embed="rId3"/>
          <a:stretch>
            <a:fillRect/>
          </a:stretch>
        </p:blipFill>
        <p:spPr>
          <a:xfrm>
            <a:off x="7392576" y="6066677"/>
            <a:ext cx="3709366" cy="703492"/>
          </a:xfrm>
          <a:prstGeom prst="rect">
            <a:avLst/>
          </a:prstGeom>
        </p:spPr>
      </p:pic>
      <p:sp>
        <p:nvSpPr>
          <p:cNvPr id="15" name="Inhaltsplatzhalter 2">
            <a:extLst>
              <a:ext uri="{FF2B5EF4-FFF2-40B4-BE49-F238E27FC236}">
                <a16:creationId xmlns:a16="http://schemas.microsoft.com/office/drawing/2014/main" id="{2B7F9B15-6C61-44E2-A82E-E71FB15B5CCC}"/>
              </a:ext>
            </a:extLst>
          </p:cNvPr>
          <p:cNvSpPr txBox="1">
            <a:spLocks/>
          </p:cNvSpPr>
          <p:nvPr/>
        </p:nvSpPr>
        <p:spPr>
          <a:xfrm>
            <a:off x="1050471" y="6444880"/>
            <a:ext cx="10091057" cy="413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rgbClr val="002060"/>
                </a:solidFill>
                <a:latin typeface="Bahnschrift" panose="020B0502040204020203" pitchFamily="34" charset="0"/>
              </a:rPr>
              <a:t>This project has been funded with the support from the European Commission. This publication reflects the views only of the author, and the Commission cannot be held responsible for any use which may be made of the information contained therein.</a:t>
            </a:r>
          </a:p>
        </p:txBody>
      </p:sp>
      <p:sp>
        <p:nvSpPr>
          <p:cNvPr id="2" name="Ellipse 1"/>
          <p:cNvSpPr/>
          <p:nvPr/>
        </p:nvSpPr>
        <p:spPr>
          <a:xfrm>
            <a:off x="8673737" y="2086136"/>
            <a:ext cx="4532811" cy="3387052"/>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3" name="Grafik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73113" y="224498"/>
            <a:ext cx="3311434" cy="679826"/>
          </a:xfrm>
          <a:prstGeom prst="rect">
            <a:avLst/>
          </a:prstGeom>
        </p:spPr>
      </p:pic>
      <p:pic>
        <p:nvPicPr>
          <p:cNvPr id="12" name="Grafik 11"/>
          <p:cNvPicPr>
            <a:picLocks noChangeAspect="1"/>
          </p:cNvPicPr>
          <p:nvPr/>
        </p:nvPicPr>
        <p:blipFill>
          <a:blip r:embed="rId5"/>
          <a:stretch>
            <a:fillRect/>
          </a:stretch>
        </p:blipFill>
        <p:spPr>
          <a:xfrm>
            <a:off x="7658829" y="4611898"/>
            <a:ext cx="4533171" cy="703975"/>
          </a:xfrm>
          <a:prstGeom prst="rect">
            <a:avLst/>
          </a:prstGeom>
        </p:spPr>
      </p:pic>
      <p:sp>
        <p:nvSpPr>
          <p:cNvPr id="19" name="Textfeld 2">
            <a:extLst>
              <a:ext uri="{FF2B5EF4-FFF2-40B4-BE49-F238E27FC236}">
                <a16:creationId xmlns:a16="http://schemas.microsoft.com/office/drawing/2014/main" id="{98B0AFB0-61B8-4956-BDF4-0394FFE9A39D}"/>
              </a:ext>
            </a:extLst>
          </p:cNvPr>
          <p:cNvSpPr txBox="1">
            <a:spLocks noChangeArrowheads="1"/>
          </p:cNvSpPr>
          <p:nvPr/>
        </p:nvSpPr>
        <p:spPr bwMode="auto">
          <a:xfrm>
            <a:off x="288692" y="4900176"/>
            <a:ext cx="4002457" cy="83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smtClean="0">
                <a:ln>
                  <a:noFill/>
                </a:ln>
                <a:effectLst/>
                <a:latin typeface="Bahnschrift" panose="020B0502040204020203" pitchFamily="34" charset="0"/>
                <a:ea typeface="Calibri" panose="020F0502020204030204" pitchFamily="34" charset="0"/>
                <a:cs typeface="Times New Roman" panose="02020603050405020304" pitchFamily="18" charset="0"/>
              </a:rPr>
              <a:t>ERASMUS+</a:t>
            </a:r>
            <a:r>
              <a:rPr kumimoji="0" lang="de-DE" altLang="de-DE" sz="1400" b="1" i="0" u="none" strike="noStrike" cap="none" normalizeH="0" dirty="0" smtClean="0">
                <a:ln>
                  <a:noFill/>
                </a:ln>
                <a:effectLst/>
                <a:latin typeface="Bahnschrift" panose="020B0502040204020203" pitchFamily="34" charset="0"/>
                <a:ea typeface="Calibri" panose="020F0502020204030204" pitchFamily="34" charset="0"/>
                <a:cs typeface="Times New Roman" panose="02020603050405020304" pitchFamily="18" charset="0"/>
              </a:rPr>
              <a:t> Programme – Strategic </a:t>
            </a:r>
            <a:r>
              <a:rPr kumimoji="0" lang="de-DE" altLang="de-DE" sz="1400" b="1" i="0" u="none" strike="noStrike" cap="none" normalizeH="0" dirty="0" err="1" smtClean="0">
                <a:ln>
                  <a:noFill/>
                </a:ln>
                <a:effectLst/>
                <a:latin typeface="Bahnschrift" panose="020B0502040204020203" pitchFamily="34" charset="0"/>
                <a:ea typeface="Calibri" panose="020F0502020204030204" pitchFamily="34" charset="0"/>
                <a:cs typeface="Times New Roman" panose="02020603050405020304" pitchFamily="18" charset="0"/>
              </a:rPr>
              <a:t>Partnership</a:t>
            </a:r>
            <a:endParaRPr kumimoji="0" lang="de-DE" altLang="de-DE" sz="1400" b="1" i="0" u="none" strike="noStrike" cap="none" normalizeH="0" dirty="0" smtClean="0">
              <a:ln>
                <a:noFill/>
              </a:ln>
              <a:effectLst/>
              <a:latin typeface="Bahnschrift" panose="020B0502040204020203"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smtClean="0">
                <a:ln>
                  <a:noFill/>
                </a:ln>
                <a:effectLst/>
                <a:latin typeface="Bahnschrift" panose="020B0502040204020203" pitchFamily="34" charset="0"/>
                <a:ea typeface="Calibri" panose="020F0502020204030204" pitchFamily="34" charset="0"/>
                <a:cs typeface="Times New Roman" panose="02020603050405020304" pitchFamily="18" charset="0"/>
              </a:rPr>
              <a:t>Agreement </a:t>
            </a:r>
            <a:r>
              <a:rPr kumimoji="0" lang="de-DE" altLang="de-DE" sz="1400" b="0" i="0" u="none" strike="noStrike" cap="none" normalizeH="0" baseline="0" dirty="0" err="1" smtClean="0">
                <a:ln>
                  <a:noFill/>
                </a:ln>
                <a:effectLst/>
                <a:latin typeface="Bahnschrift" panose="020B0502040204020203" pitchFamily="34" charset="0"/>
                <a:ea typeface="Calibri" panose="020F0502020204030204" pitchFamily="34" charset="0"/>
                <a:cs typeface="Times New Roman" panose="02020603050405020304" pitchFamily="18" charset="0"/>
              </a:rPr>
              <a:t>No</a:t>
            </a:r>
            <a:r>
              <a:rPr kumimoji="0" lang="de-DE" altLang="de-DE" sz="1400" b="0" i="0" u="none" strike="noStrike" cap="none" normalizeH="0" baseline="0" dirty="0" smtClean="0">
                <a:ln>
                  <a:noFill/>
                </a:ln>
                <a:effectLst/>
                <a:latin typeface="Bahnschrift" panose="020B0502040204020203"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de-DE" sz="1400" b="0" i="0" u="none" strike="noStrike" cap="none" normalizeH="0" baseline="0" dirty="0" smtClean="0">
                <a:ln>
                  <a:noFill/>
                </a:ln>
                <a:effectLst/>
                <a:latin typeface="Bahnschrift" panose="020B0502040204020203" pitchFamily="34" charset="0"/>
                <a:ea typeface="Calibri" panose="020F0502020204030204" pitchFamily="34" charset="0"/>
                <a:cs typeface="Times New Roman" panose="02020603050405020304" pitchFamily="18" charset="0"/>
              </a:rPr>
              <a:t>2018-1-DE02-KA204-005014</a:t>
            </a:r>
            <a:endParaRPr kumimoji="0" lang="en-US" altLang="de-DE" sz="1400" b="0" i="0" u="none" strike="noStrike" cap="none" normalizeH="0" baseline="0" dirty="0">
              <a:ln>
                <a:noFill/>
              </a:ln>
              <a:effectLst/>
              <a:latin typeface="Bahnschrift" panose="020B0502040204020203" pitchFamily="34" charset="0"/>
            </a:endParaRPr>
          </a:p>
        </p:txBody>
      </p:sp>
      <p:pic>
        <p:nvPicPr>
          <p:cNvPr id="16" name="Grafik 1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468521" y="2492598"/>
            <a:ext cx="2616026" cy="1933332"/>
          </a:xfrm>
          <a:prstGeom prst="rect">
            <a:avLst/>
          </a:prstGeom>
        </p:spPr>
      </p:pic>
      <p:cxnSp>
        <p:nvCxnSpPr>
          <p:cNvPr id="21" name="Gerader Verbinder 20"/>
          <p:cNvCxnSpPr/>
          <p:nvPr/>
        </p:nvCxnSpPr>
        <p:spPr>
          <a:xfrm>
            <a:off x="5845629" y="555824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flipV="1">
            <a:off x="0" y="6154693"/>
            <a:ext cx="12192000" cy="2819"/>
          </a:xfrm>
          <a:prstGeom prst="line">
            <a:avLst/>
          </a:prstGeom>
          <a:ln w="38100">
            <a:solidFill>
              <a:srgbClr val="00417E"/>
            </a:solidFill>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6EC3647E-E558-4129-A0FB-BACBD2BF65E0}"/>
              </a:ext>
            </a:extLst>
          </p:cNvPr>
          <p:cNvSpPr txBox="1">
            <a:spLocks noChangeArrowheads="1"/>
          </p:cNvSpPr>
          <p:nvPr/>
        </p:nvSpPr>
        <p:spPr bwMode="auto">
          <a:xfrm>
            <a:off x="648792" y="1418693"/>
            <a:ext cx="67610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en-US" altLang="de-DE" sz="4400" dirty="0">
                <a:solidFill>
                  <a:schemeClr val="bg1"/>
                </a:solidFill>
                <a:latin typeface="Bahnschrift" panose="020B0502040204020203" pitchFamily="34" charset="0"/>
              </a:rPr>
              <a:t>Thank you very much for </a:t>
            </a:r>
          </a:p>
          <a:p>
            <a:pPr lvl="0" algn="ctr" eaLnBrk="0" fontAlgn="base" hangingPunct="0">
              <a:spcBef>
                <a:spcPct val="0"/>
              </a:spcBef>
              <a:spcAft>
                <a:spcPct val="0"/>
              </a:spcAft>
            </a:pPr>
            <a:r>
              <a:rPr lang="en-US" altLang="de-DE" sz="4400" dirty="0">
                <a:solidFill>
                  <a:schemeClr val="bg1"/>
                </a:solidFill>
                <a:latin typeface="Bahnschrift" panose="020B0502040204020203" pitchFamily="34" charset="0"/>
              </a:rPr>
              <a:t>your attention!</a:t>
            </a:r>
            <a:endParaRPr kumimoji="0" lang="en-US" altLang="de-DE" sz="4400" i="0" u="none" strike="noStrike" cap="none" normalizeH="0" baseline="0" dirty="0">
              <a:ln>
                <a:noFill/>
              </a:ln>
              <a:solidFill>
                <a:schemeClr val="bg1"/>
              </a:solidFill>
              <a:effectLst/>
              <a:latin typeface="Bahnschrift" panose="020B0502040204020203" pitchFamily="34" charset="0"/>
            </a:endParaRPr>
          </a:p>
        </p:txBody>
      </p:sp>
      <p:sp>
        <p:nvSpPr>
          <p:cNvPr id="18" name="Rechteck 17"/>
          <p:cNvSpPr/>
          <p:nvPr/>
        </p:nvSpPr>
        <p:spPr>
          <a:xfrm>
            <a:off x="9261997" y="5374491"/>
            <a:ext cx="2662780" cy="646331"/>
          </a:xfrm>
          <a:prstGeom prst="rect">
            <a:avLst/>
          </a:prstGeom>
        </p:spPr>
        <p:txBody>
          <a:bodyPr wrap="none">
            <a:spAutoFit/>
          </a:bodyPr>
          <a:lstStyle/>
          <a:p>
            <a:r>
              <a:rPr lang="de-DE" sz="1200" b="1" dirty="0"/>
              <a:t>Websites:</a:t>
            </a:r>
            <a:r>
              <a:rPr lang="de-DE" sz="1200" dirty="0"/>
              <a:t/>
            </a:r>
            <a:br>
              <a:rPr lang="de-DE" sz="1200" dirty="0"/>
            </a:br>
            <a:r>
              <a:rPr lang="de-DE" sz="1200" dirty="0"/>
              <a:t>http://www.ngenvironment-project.eu</a:t>
            </a:r>
            <a:r>
              <a:rPr lang="de-DE" sz="1200" dirty="0" smtClean="0"/>
              <a:t>/</a:t>
            </a:r>
            <a:br>
              <a:rPr lang="de-DE" sz="1200" dirty="0" smtClean="0"/>
            </a:br>
            <a:r>
              <a:rPr lang="de-DE" sz="1200" dirty="0" smtClean="0"/>
              <a:t>http</a:t>
            </a:r>
            <a:r>
              <a:rPr lang="de-DE" sz="1200" dirty="0"/>
              <a:t>://ngenvironment.eduproject.eu/</a:t>
            </a:r>
          </a:p>
        </p:txBody>
      </p:sp>
    </p:spTree>
    <p:extLst>
      <p:ext uri="{BB962C8B-B14F-4D97-AF65-F5344CB8AC3E}">
        <p14:creationId xmlns:p14="http://schemas.microsoft.com/office/powerpoint/2010/main" val="3801370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B19621-E783-48AE-BE23-D6718055CA94}"/>
              </a:ext>
            </a:extLst>
          </p:cNvPr>
          <p:cNvSpPr>
            <a:spLocks noChangeArrowheads="1"/>
          </p:cNvSpPr>
          <p:nvPr/>
        </p:nvSpPr>
        <p:spPr bwMode="auto">
          <a:xfrm>
            <a:off x="2819400" y="-2612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6">
            <a:extLst>
              <a:ext uri="{FF2B5EF4-FFF2-40B4-BE49-F238E27FC236}">
                <a16:creationId xmlns:a16="http://schemas.microsoft.com/office/drawing/2014/main" id="{5AADABF3-5968-4243-9465-1DE9BF2B09E8}"/>
              </a:ext>
            </a:extLst>
          </p:cNvPr>
          <p:cNvSpPr>
            <a:spLocks noChangeArrowheads="1"/>
          </p:cNvSpPr>
          <p:nvPr/>
        </p:nvSpPr>
        <p:spPr bwMode="auto">
          <a:xfrm>
            <a:off x="2819400" y="1959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o-RO" altLang="de-DE" sz="1800" b="0" i="0" u="none" strike="noStrike" cap="none" normalizeH="0" baseline="0">
              <a:ln>
                <a:noFill/>
              </a:ln>
              <a:solidFill>
                <a:schemeClr val="tx1"/>
              </a:solidFill>
              <a:effectLst/>
              <a:latin typeface="Arial" panose="020B0604020202020204" pitchFamily="34" charset="0"/>
            </a:endParaRPr>
          </a:p>
        </p:txBody>
      </p:sp>
      <p:sp>
        <p:nvSpPr>
          <p:cNvPr id="9" name="Titel 1">
            <a:extLst>
              <a:ext uri="{FF2B5EF4-FFF2-40B4-BE49-F238E27FC236}">
                <a16:creationId xmlns:a16="http://schemas.microsoft.com/office/drawing/2014/main" id="{48BBFC57-589F-47F6-A561-A22D619C920A}"/>
              </a:ext>
            </a:extLst>
          </p:cNvPr>
          <p:cNvSpPr>
            <a:spLocks noGrp="1"/>
          </p:cNvSpPr>
          <p:nvPr>
            <p:ph type="title"/>
          </p:nvPr>
        </p:nvSpPr>
        <p:spPr>
          <a:xfrm>
            <a:off x="838200" y="920946"/>
            <a:ext cx="10515600" cy="1050480"/>
          </a:xfrm>
        </p:spPr>
        <p:txBody>
          <a:bodyPr/>
          <a:lstStyle/>
          <a:p>
            <a:r>
              <a:rPr lang="en-US" dirty="0">
                <a:solidFill>
                  <a:srgbClr val="002060"/>
                </a:solidFill>
                <a:latin typeface="Bahnschrift" panose="020B0502040204020203" pitchFamily="34" charset="0"/>
              </a:rPr>
              <a:t>Sources</a:t>
            </a:r>
          </a:p>
        </p:txBody>
      </p:sp>
      <p:sp>
        <p:nvSpPr>
          <p:cNvPr id="14" name="Inhaltsplatzhalter 2">
            <a:extLst>
              <a:ext uri="{FF2B5EF4-FFF2-40B4-BE49-F238E27FC236}">
                <a16:creationId xmlns:a16="http://schemas.microsoft.com/office/drawing/2014/main" id="{D10DC916-DA91-4AB5-AE17-AE427897A4E2}"/>
              </a:ext>
            </a:extLst>
          </p:cNvPr>
          <p:cNvSpPr>
            <a:spLocks noGrp="1"/>
          </p:cNvSpPr>
          <p:nvPr>
            <p:ph idx="1"/>
          </p:nvPr>
        </p:nvSpPr>
        <p:spPr>
          <a:xfrm>
            <a:off x="473183" y="1892240"/>
            <a:ext cx="11245631" cy="4464110"/>
          </a:xfrm>
        </p:spPr>
        <p:txBody>
          <a:bodyPr>
            <a:normAutofit/>
          </a:bodyPr>
          <a:lstStyle/>
          <a:p>
            <a:pPr>
              <a:spcBef>
                <a:spcPts val="0"/>
              </a:spcBef>
              <a:spcAft>
                <a:spcPts val="1200"/>
              </a:spcAft>
              <a:buClr>
                <a:schemeClr val="accent6"/>
              </a:buClr>
              <a:buFont typeface="Wingdings" panose="05000000000000000000" pitchFamily="2" charset="2"/>
              <a:buChar char="v"/>
            </a:pPr>
            <a:r>
              <a:rPr lang="de-DE" sz="2200" dirty="0" err="1" smtClean="0">
                <a:solidFill>
                  <a:schemeClr val="bg2">
                    <a:lumMod val="25000"/>
                  </a:schemeClr>
                </a:solidFill>
                <a:latin typeface="Bahnschrift" panose="020B0502040204020203" pitchFamily="34" charset="0"/>
              </a:rPr>
              <a:t>eAdvocates</a:t>
            </a:r>
            <a:r>
              <a:rPr lang="de-DE" sz="2200" dirty="0" smtClean="0">
                <a:solidFill>
                  <a:schemeClr val="bg2">
                    <a:lumMod val="25000"/>
                  </a:schemeClr>
                </a:solidFill>
                <a:latin typeface="Bahnschrift" panose="020B0502040204020203" pitchFamily="34" charset="0"/>
              </a:rPr>
              <a:t> </a:t>
            </a:r>
            <a:r>
              <a:rPr lang="de-DE" sz="2200" dirty="0" err="1">
                <a:solidFill>
                  <a:schemeClr val="bg2">
                    <a:lumMod val="25000"/>
                  </a:schemeClr>
                </a:solidFill>
                <a:latin typeface="Bahnschrift" panose="020B0502040204020203" pitchFamily="34" charset="0"/>
              </a:rPr>
              <a:t>for</a:t>
            </a:r>
            <a:r>
              <a:rPr lang="de-DE" sz="2200" dirty="0">
                <a:solidFill>
                  <a:schemeClr val="bg2">
                    <a:lumMod val="25000"/>
                  </a:schemeClr>
                </a:solidFill>
                <a:latin typeface="Bahnschrift" panose="020B0502040204020203" pitchFamily="34" charset="0"/>
              </a:rPr>
              <a:t> International Development (2017): EU </a:t>
            </a:r>
            <a:r>
              <a:rPr lang="de-DE" sz="2200" dirty="0" err="1">
                <a:solidFill>
                  <a:schemeClr val="bg2">
                    <a:lumMod val="25000"/>
                  </a:schemeClr>
                </a:solidFill>
                <a:latin typeface="Bahnschrift" panose="020B0502040204020203" pitchFamily="34" charset="0"/>
              </a:rPr>
              <a:t>registration</a:t>
            </a:r>
            <a:r>
              <a:rPr lang="de-DE" sz="2200" dirty="0">
                <a:solidFill>
                  <a:schemeClr val="bg2">
                    <a:lumMod val="25000"/>
                  </a:schemeClr>
                </a:solidFill>
                <a:latin typeface="Bahnschrift" panose="020B0502040204020203" pitchFamily="34" charset="0"/>
              </a:rPr>
              <a:t> </a:t>
            </a:r>
            <a:r>
              <a:rPr lang="de-DE" sz="2200" dirty="0" err="1">
                <a:solidFill>
                  <a:schemeClr val="bg2">
                    <a:lumMod val="25000"/>
                  </a:schemeClr>
                </a:solidFill>
                <a:latin typeface="Bahnschrift" panose="020B0502040204020203" pitchFamily="34" charset="0"/>
              </a:rPr>
              <a:t>options</a:t>
            </a:r>
            <a:r>
              <a:rPr lang="de-DE" sz="2200" dirty="0">
                <a:solidFill>
                  <a:schemeClr val="bg2">
                    <a:lumMod val="25000"/>
                  </a:schemeClr>
                </a:solidFill>
                <a:latin typeface="Bahnschrift" panose="020B0502040204020203" pitchFamily="34" charset="0"/>
              </a:rPr>
              <a:t> </a:t>
            </a:r>
            <a:r>
              <a:rPr lang="de-DE" sz="2200" dirty="0" err="1">
                <a:solidFill>
                  <a:schemeClr val="bg2">
                    <a:lumMod val="25000"/>
                  </a:schemeClr>
                </a:solidFill>
                <a:latin typeface="Bahnschrift" panose="020B0502040204020203" pitchFamily="34" charset="0"/>
              </a:rPr>
              <a:t>for</a:t>
            </a:r>
            <a:r>
              <a:rPr lang="de-DE" sz="2200" dirty="0">
                <a:solidFill>
                  <a:schemeClr val="bg2">
                    <a:lumMod val="25000"/>
                  </a:schemeClr>
                </a:solidFill>
                <a:latin typeface="Bahnschrift" panose="020B0502040204020203" pitchFamily="34" charset="0"/>
              </a:rPr>
              <a:t> NGOs - </a:t>
            </a:r>
            <a:r>
              <a:rPr lang="de-DE" sz="2200" dirty="0" err="1">
                <a:solidFill>
                  <a:schemeClr val="bg2">
                    <a:lumMod val="25000"/>
                  </a:schemeClr>
                </a:solidFill>
                <a:latin typeface="Bahnschrift" panose="020B0502040204020203" pitchFamily="34" charset="0"/>
              </a:rPr>
              <a:t>Preparing</a:t>
            </a:r>
            <a:r>
              <a:rPr lang="de-DE" sz="2200" dirty="0">
                <a:solidFill>
                  <a:schemeClr val="bg2">
                    <a:lumMod val="25000"/>
                  </a:schemeClr>
                </a:solidFill>
                <a:latin typeface="Bahnschrift" panose="020B0502040204020203" pitchFamily="34" charset="0"/>
              </a:rPr>
              <a:t> UK-</a:t>
            </a:r>
            <a:r>
              <a:rPr lang="de-DE" sz="2200" dirty="0" err="1">
                <a:solidFill>
                  <a:schemeClr val="bg2">
                    <a:lumMod val="25000"/>
                  </a:schemeClr>
                </a:solidFill>
                <a:latin typeface="Bahnschrift" panose="020B0502040204020203" pitchFamily="34" charset="0"/>
              </a:rPr>
              <a:t>based</a:t>
            </a:r>
            <a:r>
              <a:rPr lang="de-DE" sz="2200" dirty="0">
                <a:solidFill>
                  <a:schemeClr val="bg2">
                    <a:lumMod val="25000"/>
                  </a:schemeClr>
                </a:solidFill>
                <a:latin typeface="Bahnschrift" panose="020B0502040204020203" pitchFamily="34" charset="0"/>
              </a:rPr>
              <a:t> NGOs </a:t>
            </a:r>
            <a:r>
              <a:rPr lang="de-DE" sz="2200" dirty="0" err="1">
                <a:solidFill>
                  <a:schemeClr val="bg2">
                    <a:lumMod val="25000"/>
                  </a:schemeClr>
                </a:solidFill>
                <a:latin typeface="Bahnschrift" panose="020B0502040204020203" pitchFamily="34" charset="0"/>
              </a:rPr>
              <a:t>for</a:t>
            </a:r>
            <a:r>
              <a:rPr lang="de-DE" sz="2200" dirty="0">
                <a:solidFill>
                  <a:schemeClr val="bg2">
                    <a:lumMod val="25000"/>
                  </a:schemeClr>
                </a:solidFill>
                <a:latin typeface="Bahnschrift" panose="020B0502040204020203" pitchFamily="34" charset="0"/>
              </a:rPr>
              <a:t> Brexit: A </a:t>
            </a:r>
            <a:r>
              <a:rPr lang="de-DE" sz="2200" dirty="0" err="1">
                <a:solidFill>
                  <a:schemeClr val="bg2">
                    <a:lumMod val="25000"/>
                  </a:schemeClr>
                </a:solidFill>
                <a:latin typeface="Bahnschrift" panose="020B0502040204020203" pitchFamily="34" charset="0"/>
              </a:rPr>
              <a:t>guide</a:t>
            </a:r>
            <a:r>
              <a:rPr lang="de-DE" sz="2200" dirty="0">
                <a:solidFill>
                  <a:schemeClr val="bg2">
                    <a:lumMod val="25000"/>
                  </a:schemeClr>
                </a:solidFill>
                <a:latin typeface="Bahnschrift" panose="020B0502040204020203" pitchFamily="34" charset="0"/>
              </a:rPr>
              <a:t> </a:t>
            </a:r>
            <a:r>
              <a:rPr lang="de-DE" sz="2200" dirty="0" err="1">
                <a:solidFill>
                  <a:schemeClr val="bg2">
                    <a:lumMod val="25000"/>
                  </a:schemeClr>
                </a:solidFill>
                <a:latin typeface="Bahnschrift" panose="020B0502040204020203" pitchFamily="34" charset="0"/>
              </a:rPr>
              <a:t>to</a:t>
            </a:r>
            <a:r>
              <a:rPr lang="de-DE" sz="2200" dirty="0">
                <a:solidFill>
                  <a:schemeClr val="bg2">
                    <a:lumMod val="25000"/>
                  </a:schemeClr>
                </a:solidFill>
                <a:latin typeface="Bahnschrift" panose="020B0502040204020203" pitchFamily="34" charset="0"/>
              </a:rPr>
              <a:t> </a:t>
            </a:r>
            <a:r>
              <a:rPr lang="de-DE" sz="2200" dirty="0" err="1">
                <a:solidFill>
                  <a:schemeClr val="bg2">
                    <a:lumMod val="25000"/>
                  </a:schemeClr>
                </a:solidFill>
                <a:latin typeface="Bahnschrift" panose="020B0502040204020203" pitchFamily="34" charset="0"/>
              </a:rPr>
              <a:t>establishing</a:t>
            </a:r>
            <a:r>
              <a:rPr lang="de-DE" sz="2200" dirty="0">
                <a:solidFill>
                  <a:schemeClr val="bg2">
                    <a:lumMod val="25000"/>
                  </a:schemeClr>
                </a:solidFill>
                <a:latin typeface="Bahnschrift" panose="020B0502040204020203" pitchFamily="34" charset="0"/>
              </a:rPr>
              <a:t> NGOs in Europe. </a:t>
            </a:r>
            <a:r>
              <a:rPr lang="de-DE" sz="2200" dirty="0" err="1">
                <a:solidFill>
                  <a:schemeClr val="bg2">
                    <a:lumMod val="25000"/>
                  </a:schemeClr>
                </a:solidFill>
                <a:latin typeface="Bahnschrift" panose="020B0502040204020203" pitchFamily="34" charset="0"/>
              </a:rPr>
              <a:t>Availbale</a:t>
            </a:r>
            <a:r>
              <a:rPr lang="de-DE" sz="2200" dirty="0">
                <a:solidFill>
                  <a:schemeClr val="bg2">
                    <a:lumMod val="25000"/>
                  </a:schemeClr>
                </a:solidFill>
                <a:latin typeface="Bahnschrift" panose="020B0502040204020203" pitchFamily="34" charset="0"/>
              </a:rPr>
              <a:t> </a:t>
            </a:r>
            <a:r>
              <a:rPr lang="de-DE" sz="2200" dirty="0" err="1">
                <a:solidFill>
                  <a:schemeClr val="bg2">
                    <a:lumMod val="25000"/>
                  </a:schemeClr>
                </a:solidFill>
                <a:latin typeface="Bahnschrift" panose="020B0502040204020203" pitchFamily="34" charset="0"/>
              </a:rPr>
              <a:t>under</a:t>
            </a:r>
            <a:r>
              <a:rPr lang="de-DE" sz="2200" dirty="0">
                <a:solidFill>
                  <a:schemeClr val="bg2">
                    <a:lumMod val="25000"/>
                  </a:schemeClr>
                </a:solidFill>
                <a:latin typeface="Bahnschrift" panose="020B0502040204020203" pitchFamily="34" charset="0"/>
              </a:rPr>
              <a:t> http://www.a4id.org/wp-content/uploads/2017/02/EU-registration-options-for-UK-NGOs-post-Brexit-FINAL-PDF-1.pdf. </a:t>
            </a:r>
          </a:p>
          <a:p>
            <a:pPr>
              <a:spcBef>
                <a:spcPts val="0"/>
              </a:spcBef>
              <a:spcAft>
                <a:spcPts val="1200"/>
              </a:spcAft>
              <a:buClr>
                <a:schemeClr val="accent6"/>
              </a:buClr>
              <a:buFont typeface="Wingdings" panose="05000000000000000000" pitchFamily="2" charset="2"/>
              <a:buChar char="v"/>
            </a:pPr>
            <a:r>
              <a:rPr lang="de-DE" sz="2200" dirty="0">
                <a:solidFill>
                  <a:schemeClr val="bg2">
                    <a:lumMod val="25000"/>
                  </a:schemeClr>
                </a:solidFill>
                <a:latin typeface="Bahnschrift" panose="020B0502040204020203" pitchFamily="34" charset="0"/>
              </a:rPr>
              <a:t>BMZ (2019): Nichtregierungsorganisationen (Private Träger und Sozialstrukturträger). </a:t>
            </a:r>
            <a:r>
              <a:rPr lang="de-DE" sz="2200" dirty="0" err="1">
                <a:solidFill>
                  <a:schemeClr val="bg2">
                    <a:lumMod val="25000"/>
                  </a:schemeClr>
                </a:solidFill>
                <a:latin typeface="Bahnschrift" panose="020B0502040204020203" pitchFamily="34" charset="0"/>
              </a:rPr>
              <a:t>Available</a:t>
            </a:r>
            <a:r>
              <a:rPr lang="de-DE" sz="2200" dirty="0">
                <a:solidFill>
                  <a:schemeClr val="bg2">
                    <a:lumMod val="25000"/>
                  </a:schemeClr>
                </a:solidFill>
                <a:latin typeface="Bahnschrift" panose="020B0502040204020203" pitchFamily="34" charset="0"/>
              </a:rPr>
              <a:t> </a:t>
            </a:r>
            <a:r>
              <a:rPr lang="de-DE" sz="2200" dirty="0" err="1">
                <a:solidFill>
                  <a:schemeClr val="bg2">
                    <a:lumMod val="25000"/>
                  </a:schemeClr>
                </a:solidFill>
                <a:latin typeface="Bahnschrift" panose="020B0502040204020203" pitchFamily="34" charset="0"/>
              </a:rPr>
              <a:t>under</a:t>
            </a:r>
            <a:r>
              <a:rPr lang="de-DE" sz="2200" dirty="0">
                <a:solidFill>
                  <a:schemeClr val="bg2">
                    <a:lumMod val="25000"/>
                  </a:schemeClr>
                </a:solidFill>
                <a:latin typeface="Bahnschrift" panose="020B0502040204020203" pitchFamily="34" charset="0"/>
              </a:rPr>
              <a:t> https://www.bmz.de/de/ministerium/wege/bilaterale_ez/akteure_ez/nros/indx.html.</a:t>
            </a:r>
          </a:p>
          <a:p>
            <a:pPr>
              <a:spcBef>
                <a:spcPts val="0"/>
              </a:spcBef>
              <a:spcAft>
                <a:spcPts val="1200"/>
              </a:spcAft>
              <a:buClr>
                <a:schemeClr val="accent6"/>
              </a:buClr>
              <a:buFont typeface="Wingdings" panose="05000000000000000000" pitchFamily="2" charset="2"/>
              <a:buChar char="v"/>
            </a:pPr>
            <a:r>
              <a:rPr lang="de-DE" sz="2200" dirty="0">
                <a:solidFill>
                  <a:schemeClr val="bg2">
                    <a:lumMod val="25000"/>
                  </a:schemeClr>
                </a:solidFill>
                <a:latin typeface="Bahnschrift" panose="020B0502040204020203" pitchFamily="34" charset="0"/>
              </a:rPr>
              <a:t> </a:t>
            </a:r>
            <a:endParaRPr lang="en-US" sz="2200" dirty="0">
              <a:solidFill>
                <a:schemeClr val="bg2">
                  <a:lumMod val="25000"/>
                </a:schemeClr>
              </a:solidFill>
              <a:latin typeface="Bahnschrift" panose="020B0502040204020203" pitchFamily="34" charset="0"/>
            </a:endParaRPr>
          </a:p>
        </p:txBody>
      </p:sp>
    </p:spTree>
    <p:extLst>
      <p:ext uri="{BB962C8B-B14F-4D97-AF65-F5344CB8AC3E}">
        <p14:creationId xmlns:p14="http://schemas.microsoft.com/office/powerpoint/2010/main" val="1594826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B19621-E783-48AE-BE23-D6718055CA94}"/>
              </a:ext>
            </a:extLst>
          </p:cNvPr>
          <p:cNvSpPr>
            <a:spLocks noChangeArrowheads="1"/>
          </p:cNvSpPr>
          <p:nvPr/>
        </p:nvSpPr>
        <p:spPr bwMode="auto">
          <a:xfrm>
            <a:off x="2819400" y="-2612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6">
            <a:extLst>
              <a:ext uri="{FF2B5EF4-FFF2-40B4-BE49-F238E27FC236}">
                <a16:creationId xmlns:a16="http://schemas.microsoft.com/office/drawing/2014/main" id="{5AADABF3-5968-4243-9465-1DE9BF2B09E8}"/>
              </a:ext>
            </a:extLst>
          </p:cNvPr>
          <p:cNvSpPr>
            <a:spLocks noChangeArrowheads="1"/>
          </p:cNvSpPr>
          <p:nvPr/>
        </p:nvSpPr>
        <p:spPr bwMode="auto">
          <a:xfrm>
            <a:off x="2819400" y="1959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o-RO" altLang="de-DE" sz="1800" b="0" i="0" u="none" strike="noStrike" cap="none" normalizeH="0" baseline="0">
              <a:ln>
                <a:noFill/>
              </a:ln>
              <a:solidFill>
                <a:schemeClr val="tx1"/>
              </a:solidFill>
              <a:effectLst/>
              <a:latin typeface="Arial" panose="020B0604020202020204" pitchFamily="34" charset="0"/>
            </a:endParaRPr>
          </a:p>
        </p:txBody>
      </p:sp>
      <p:sp>
        <p:nvSpPr>
          <p:cNvPr id="9" name="Titel 1">
            <a:extLst>
              <a:ext uri="{FF2B5EF4-FFF2-40B4-BE49-F238E27FC236}">
                <a16:creationId xmlns:a16="http://schemas.microsoft.com/office/drawing/2014/main" id="{48BBFC57-589F-47F6-A561-A22D619C920A}"/>
              </a:ext>
            </a:extLst>
          </p:cNvPr>
          <p:cNvSpPr>
            <a:spLocks noGrp="1"/>
          </p:cNvSpPr>
          <p:nvPr>
            <p:ph type="title"/>
          </p:nvPr>
        </p:nvSpPr>
        <p:spPr>
          <a:xfrm>
            <a:off x="838200" y="920946"/>
            <a:ext cx="10515600" cy="1050480"/>
          </a:xfrm>
        </p:spPr>
        <p:txBody>
          <a:bodyPr/>
          <a:lstStyle/>
          <a:p>
            <a:r>
              <a:rPr lang="de-DE" dirty="0">
                <a:solidFill>
                  <a:srgbClr val="002060"/>
                </a:solidFill>
                <a:latin typeface="Bahnschrift" panose="020B0502040204020203" pitchFamily="34" charset="0"/>
              </a:rPr>
              <a:t>Agenda</a:t>
            </a:r>
          </a:p>
        </p:txBody>
      </p:sp>
      <p:sp>
        <p:nvSpPr>
          <p:cNvPr id="14" name="Inhaltsplatzhalter 2">
            <a:extLst>
              <a:ext uri="{FF2B5EF4-FFF2-40B4-BE49-F238E27FC236}">
                <a16:creationId xmlns:a16="http://schemas.microsoft.com/office/drawing/2014/main" id="{D10DC916-DA91-4AB5-AE17-AE427897A4E2}"/>
              </a:ext>
            </a:extLst>
          </p:cNvPr>
          <p:cNvSpPr>
            <a:spLocks noGrp="1"/>
          </p:cNvSpPr>
          <p:nvPr>
            <p:ph idx="1"/>
          </p:nvPr>
        </p:nvSpPr>
        <p:spPr>
          <a:xfrm>
            <a:off x="838200" y="2013372"/>
            <a:ext cx="10515600" cy="4431507"/>
          </a:xfrm>
        </p:spPr>
        <p:txBody>
          <a:bodyPr>
            <a:normAutofit lnSpcReduction="10000"/>
          </a:bodyPr>
          <a:lstStyle/>
          <a:p>
            <a:pPr marL="0" indent="0">
              <a:buClr>
                <a:schemeClr val="accent6"/>
              </a:buClr>
              <a:buNone/>
            </a:pPr>
            <a:r>
              <a:rPr lang="de-DE" dirty="0">
                <a:solidFill>
                  <a:schemeClr val="accent6"/>
                </a:solidFill>
                <a:latin typeface="Bahnschrift" panose="020B0502040204020203" pitchFamily="34" charset="0"/>
              </a:rPr>
              <a:t>1. </a:t>
            </a:r>
            <a:r>
              <a:rPr lang="en-GB" dirty="0">
                <a:solidFill>
                  <a:schemeClr val="accent6"/>
                </a:solidFill>
                <a:latin typeface="Bahnschrift" panose="020B0502040204020203" pitchFamily="34" charset="0"/>
              </a:rPr>
              <a:t>What is </a:t>
            </a:r>
            <a:r>
              <a:rPr lang="en-GB" dirty="0" smtClean="0">
                <a:solidFill>
                  <a:schemeClr val="accent6"/>
                </a:solidFill>
                <a:latin typeface="Bahnschrift" panose="020B0502040204020203" pitchFamily="34" charset="0"/>
              </a:rPr>
              <a:t>does NGO mean?</a:t>
            </a:r>
            <a:endParaRPr lang="en-GB" dirty="0">
              <a:solidFill>
                <a:schemeClr val="accent6"/>
              </a:solidFill>
              <a:latin typeface="Bahnschrift" panose="020B0502040204020203" pitchFamily="34" charset="0"/>
            </a:endParaRPr>
          </a:p>
          <a:p>
            <a:pPr marL="457200" lvl="1" indent="0">
              <a:buClr>
                <a:schemeClr val="accent6"/>
              </a:buClr>
              <a:buNone/>
            </a:pPr>
            <a:r>
              <a:rPr lang="en-GB" dirty="0" smtClean="0">
                <a:solidFill>
                  <a:schemeClr val="accent6"/>
                </a:solidFill>
                <a:latin typeface="Bahnschrift" panose="020B0502040204020203" pitchFamily="34" charset="0"/>
              </a:rPr>
              <a:t>1.1</a:t>
            </a:r>
            <a:r>
              <a:rPr lang="en-GB" dirty="0" smtClean="0">
                <a:solidFill>
                  <a:schemeClr val="bg2">
                    <a:lumMod val="25000"/>
                  </a:schemeClr>
                </a:solidFill>
                <a:latin typeface="Bahnschrift" panose="020B0502040204020203" pitchFamily="34" charset="0"/>
              </a:rPr>
              <a:t> Megatrends </a:t>
            </a:r>
            <a:r>
              <a:rPr lang="en-GB" dirty="0">
                <a:solidFill>
                  <a:schemeClr val="bg2">
                    <a:lumMod val="25000"/>
                  </a:schemeClr>
                </a:solidFill>
                <a:latin typeface="Bahnschrift" panose="020B0502040204020203" pitchFamily="34" charset="0"/>
              </a:rPr>
              <a:t>and driving forces</a:t>
            </a:r>
          </a:p>
          <a:p>
            <a:pPr marL="457200" lvl="1" indent="0">
              <a:buClr>
                <a:schemeClr val="accent6"/>
              </a:buClr>
              <a:buNone/>
            </a:pPr>
            <a:r>
              <a:rPr lang="en-GB" dirty="0" smtClean="0">
                <a:solidFill>
                  <a:schemeClr val="accent6"/>
                </a:solidFill>
                <a:latin typeface="Bahnschrift" panose="020B0502040204020203" pitchFamily="34" charset="0"/>
              </a:rPr>
              <a:t>1.2</a:t>
            </a:r>
            <a:r>
              <a:rPr lang="en-GB" dirty="0" smtClean="0">
                <a:solidFill>
                  <a:schemeClr val="bg2">
                    <a:lumMod val="25000"/>
                  </a:schemeClr>
                </a:solidFill>
                <a:latin typeface="Bahnschrift" panose="020B0502040204020203" pitchFamily="34" charset="0"/>
              </a:rPr>
              <a:t> Drivers </a:t>
            </a:r>
            <a:r>
              <a:rPr lang="en-GB" dirty="0">
                <a:solidFill>
                  <a:schemeClr val="bg2">
                    <a:lumMod val="25000"/>
                  </a:schemeClr>
                </a:solidFill>
                <a:latin typeface="Bahnschrift" panose="020B0502040204020203" pitchFamily="34" charset="0"/>
              </a:rPr>
              <a:t>of ecological thinking in NGOs</a:t>
            </a:r>
          </a:p>
          <a:p>
            <a:pPr marL="457200" lvl="1" indent="0">
              <a:buClr>
                <a:schemeClr val="accent6"/>
              </a:buClr>
              <a:buNone/>
            </a:pPr>
            <a:r>
              <a:rPr lang="en-GB" dirty="0" smtClean="0">
                <a:solidFill>
                  <a:schemeClr val="accent6"/>
                </a:solidFill>
                <a:latin typeface="Bahnschrift" panose="020B0502040204020203" pitchFamily="34" charset="0"/>
              </a:rPr>
              <a:t>1.3</a:t>
            </a:r>
            <a:r>
              <a:rPr lang="en-GB" dirty="0" smtClean="0">
                <a:solidFill>
                  <a:schemeClr val="bg2">
                    <a:lumMod val="25000"/>
                  </a:schemeClr>
                </a:solidFill>
                <a:latin typeface="Bahnschrift" panose="020B0502040204020203" pitchFamily="34" charset="0"/>
              </a:rPr>
              <a:t> Characteristics </a:t>
            </a:r>
            <a:r>
              <a:rPr lang="en-GB" dirty="0">
                <a:solidFill>
                  <a:schemeClr val="bg2">
                    <a:lumMod val="25000"/>
                  </a:schemeClr>
                </a:solidFill>
                <a:latin typeface="Bahnschrift" panose="020B0502040204020203" pitchFamily="34" charset="0"/>
              </a:rPr>
              <a:t>of green </a:t>
            </a:r>
            <a:r>
              <a:rPr lang="en-GB" dirty="0" smtClean="0">
                <a:solidFill>
                  <a:schemeClr val="bg2">
                    <a:lumMod val="25000"/>
                  </a:schemeClr>
                </a:solidFill>
                <a:latin typeface="Bahnschrift" panose="020B0502040204020203" pitchFamily="34" charset="0"/>
              </a:rPr>
              <a:t>NGOs</a:t>
            </a:r>
          </a:p>
          <a:p>
            <a:pPr marL="457200" lvl="1" indent="0">
              <a:buClr>
                <a:schemeClr val="accent6"/>
              </a:buClr>
              <a:buNone/>
            </a:pPr>
            <a:endParaRPr lang="en-GB" dirty="0">
              <a:solidFill>
                <a:schemeClr val="bg2">
                  <a:lumMod val="25000"/>
                </a:schemeClr>
              </a:solidFill>
              <a:latin typeface="Bahnschrift" panose="020B0502040204020203" pitchFamily="34" charset="0"/>
            </a:endParaRPr>
          </a:p>
          <a:p>
            <a:pPr marL="0" indent="0">
              <a:buClr>
                <a:schemeClr val="accent6"/>
              </a:buClr>
              <a:buNone/>
            </a:pPr>
            <a:r>
              <a:rPr lang="en-GB" dirty="0">
                <a:solidFill>
                  <a:schemeClr val="accent6"/>
                </a:solidFill>
                <a:latin typeface="Bahnschrift" panose="020B0502040204020203" pitchFamily="34" charset="0"/>
              </a:rPr>
              <a:t>2. What are their specifics?</a:t>
            </a:r>
          </a:p>
          <a:p>
            <a:pPr marL="457200" lvl="1" indent="0">
              <a:buClr>
                <a:schemeClr val="accent6"/>
              </a:buClr>
              <a:buNone/>
            </a:pPr>
            <a:r>
              <a:rPr lang="en-GB" dirty="0" smtClean="0">
                <a:solidFill>
                  <a:schemeClr val="accent6"/>
                </a:solidFill>
                <a:latin typeface="Bahnschrift" panose="020B0502040204020203" pitchFamily="34" charset="0"/>
              </a:rPr>
              <a:t>2.1</a:t>
            </a:r>
            <a:r>
              <a:rPr lang="en-GB" dirty="0" smtClean="0">
                <a:solidFill>
                  <a:schemeClr val="bg2">
                    <a:lumMod val="25000"/>
                  </a:schemeClr>
                </a:solidFill>
                <a:latin typeface="Bahnschrift" panose="020B0502040204020203" pitchFamily="34" charset="0"/>
              </a:rPr>
              <a:t> Legal </a:t>
            </a:r>
            <a:r>
              <a:rPr lang="en-GB" dirty="0">
                <a:solidFill>
                  <a:schemeClr val="bg2">
                    <a:lumMod val="25000"/>
                  </a:schemeClr>
                </a:solidFill>
                <a:latin typeface="Bahnschrift" panose="020B0502040204020203" pitchFamily="34" charset="0"/>
              </a:rPr>
              <a:t>forms of NGOs (European Comparison)</a:t>
            </a:r>
          </a:p>
          <a:p>
            <a:pPr marL="457200" lvl="1" indent="0">
              <a:buClr>
                <a:schemeClr val="accent6"/>
              </a:buClr>
              <a:buNone/>
            </a:pPr>
            <a:r>
              <a:rPr lang="en-GB" dirty="0" smtClean="0">
                <a:solidFill>
                  <a:schemeClr val="accent6"/>
                </a:solidFill>
                <a:latin typeface="Bahnschrift" panose="020B0502040204020203" pitchFamily="34" charset="0"/>
              </a:rPr>
              <a:t>2.2</a:t>
            </a:r>
            <a:r>
              <a:rPr lang="en-GB" dirty="0" smtClean="0">
                <a:solidFill>
                  <a:schemeClr val="bg2">
                    <a:lumMod val="25000"/>
                  </a:schemeClr>
                </a:solidFill>
                <a:latin typeface="Bahnschrift" panose="020B0502040204020203" pitchFamily="34" charset="0"/>
              </a:rPr>
              <a:t> Technology </a:t>
            </a:r>
            <a:r>
              <a:rPr lang="en-GB" dirty="0">
                <a:solidFill>
                  <a:schemeClr val="bg2">
                    <a:lumMod val="25000"/>
                  </a:schemeClr>
                </a:solidFill>
                <a:latin typeface="Bahnschrift" panose="020B0502040204020203" pitchFamily="34" charset="0"/>
              </a:rPr>
              <a:t>and technical issues in </a:t>
            </a:r>
            <a:r>
              <a:rPr lang="en-GB" dirty="0" smtClean="0">
                <a:solidFill>
                  <a:schemeClr val="bg2">
                    <a:lumMod val="25000"/>
                  </a:schemeClr>
                </a:solidFill>
                <a:latin typeface="Bahnschrift" panose="020B0502040204020203" pitchFamily="34" charset="0"/>
              </a:rPr>
              <a:t>NGOs</a:t>
            </a:r>
          </a:p>
          <a:p>
            <a:pPr marL="457200" lvl="1" indent="0">
              <a:buClr>
                <a:schemeClr val="accent6"/>
              </a:buClr>
              <a:buNone/>
            </a:pPr>
            <a:endParaRPr lang="en-GB" dirty="0" smtClean="0">
              <a:solidFill>
                <a:schemeClr val="bg2">
                  <a:lumMod val="25000"/>
                </a:schemeClr>
              </a:solidFill>
              <a:latin typeface="Bahnschrift" panose="020B0502040204020203" pitchFamily="34" charset="0"/>
            </a:endParaRPr>
          </a:p>
          <a:p>
            <a:pPr marL="0" indent="0">
              <a:buClr>
                <a:schemeClr val="accent6"/>
              </a:buClr>
              <a:buNone/>
            </a:pPr>
            <a:r>
              <a:rPr lang="en-GB" dirty="0" smtClean="0">
                <a:solidFill>
                  <a:schemeClr val="accent6"/>
                </a:solidFill>
                <a:latin typeface="Bahnschrift" panose="020B0502040204020203" pitchFamily="34" charset="0"/>
              </a:rPr>
              <a:t>3</a:t>
            </a:r>
            <a:r>
              <a:rPr lang="en-GB" dirty="0">
                <a:solidFill>
                  <a:schemeClr val="accent6"/>
                </a:solidFill>
                <a:latin typeface="Bahnschrift" panose="020B0502040204020203" pitchFamily="34" charset="0"/>
              </a:rPr>
              <a:t>. What are they doing?</a:t>
            </a:r>
          </a:p>
          <a:p>
            <a:pPr marL="457200" lvl="1" indent="0">
              <a:buClr>
                <a:schemeClr val="accent6"/>
              </a:buClr>
              <a:buNone/>
            </a:pPr>
            <a:r>
              <a:rPr lang="en-GB" dirty="0" smtClean="0">
                <a:solidFill>
                  <a:schemeClr val="accent6"/>
                </a:solidFill>
                <a:latin typeface="Bahnschrift" panose="020B0502040204020203" pitchFamily="34" charset="0"/>
              </a:rPr>
              <a:t>3.1</a:t>
            </a:r>
            <a:r>
              <a:rPr lang="en-GB" dirty="0" smtClean="0">
                <a:solidFill>
                  <a:schemeClr val="bg2">
                    <a:lumMod val="25000"/>
                  </a:schemeClr>
                </a:solidFill>
                <a:latin typeface="Bahnschrift" panose="020B0502040204020203" pitchFamily="34" charset="0"/>
              </a:rPr>
              <a:t> Benefits </a:t>
            </a:r>
            <a:r>
              <a:rPr lang="en-GB" dirty="0">
                <a:solidFill>
                  <a:schemeClr val="bg2">
                    <a:lumMod val="25000"/>
                  </a:schemeClr>
                </a:solidFill>
                <a:latin typeface="Bahnschrift" panose="020B0502040204020203" pitchFamily="34" charset="0"/>
              </a:rPr>
              <a:t>of the NGOs</a:t>
            </a:r>
          </a:p>
        </p:txBody>
      </p:sp>
    </p:spTree>
    <p:extLst>
      <p:ext uri="{BB962C8B-B14F-4D97-AF65-F5344CB8AC3E}">
        <p14:creationId xmlns:p14="http://schemas.microsoft.com/office/powerpoint/2010/main" val="4017752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B19621-E783-48AE-BE23-D6718055CA94}"/>
              </a:ext>
            </a:extLst>
          </p:cNvPr>
          <p:cNvSpPr>
            <a:spLocks noChangeArrowheads="1"/>
          </p:cNvSpPr>
          <p:nvPr/>
        </p:nvSpPr>
        <p:spPr bwMode="auto">
          <a:xfrm>
            <a:off x="2819400" y="-2612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6">
            <a:extLst>
              <a:ext uri="{FF2B5EF4-FFF2-40B4-BE49-F238E27FC236}">
                <a16:creationId xmlns:a16="http://schemas.microsoft.com/office/drawing/2014/main" id="{5AADABF3-5968-4243-9465-1DE9BF2B09E8}"/>
              </a:ext>
            </a:extLst>
          </p:cNvPr>
          <p:cNvSpPr>
            <a:spLocks noChangeArrowheads="1"/>
          </p:cNvSpPr>
          <p:nvPr/>
        </p:nvSpPr>
        <p:spPr bwMode="auto">
          <a:xfrm>
            <a:off x="2819400" y="1959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o-RO" altLang="de-DE" sz="1800" b="0" i="0" u="none" strike="noStrike" cap="none" normalizeH="0" baseline="0">
              <a:ln>
                <a:noFill/>
              </a:ln>
              <a:solidFill>
                <a:schemeClr val="tx1"/>
              </a:solidFill>
              <a:effectLst/>
              <a:latin typeface="Arial" panose="020B0604020202020204" pitchFamily="34" charset="0"/>
            </a:endParaRPr>
          </a:p>
        </p:txBody>
      </p:sp>
      <p:sp>
        <p:nvSpPr>
          <p:cNvPr id="9" name="Titel 1">
            <a:extLst>
              <a:ext uri="{FF2B5EF4-FFF2-40B4-BE49-F238E27FC236}">
                <a16:creationId xmlns:a16="http://schemas.microsoft.com/office/drawing/2014/main" id="{48BBFC57-589F-47F6-A561-A22D619C920A}"/>
              </a:ext>
            </a:extLst>
          </p:cNvPr>
          <p:cNvSpPr>
            <a:spLocks noGrp="1"/>
          </p:cNvSpPr>
          <p:nvPr>
            <p:ph type="title"/>
          </p:nvPr>
        </p:nvSpPr>
        <p:spPr>
          <a:xfrm>
            <a:off x="838200" y="920946"/>
            <a:ext cx="10515600" cy="1050480"/>
          </a:xfrm>
        </p:spPr>
        <p:txBody>
          <a:bodyPr/>
          <a:lstStyle/>
          <a:p>
            <a:r>
              <a:rPr lang="de-DE" dirty="0">
                <a:solidFill>
                  <a:srgbClr val="002060"/>
                </a:solidFill>
                <a:latin typeface="Bahnschrift" panose="020B0502040204020203" pitchFamily="34" charset="0"/>
              </a:rPr>
              <a:t>Learning </a:t>
            </a:r>
            <a:r>
              <a:rPr lang="de-DE" dirty="0" smtClean="0">
                <a:solidFill>
                  <a:srgbClr val="002060"/>
                </a:solidFill>
                <a:latin typeface="Bahnschrift" panose="020B0502040204020203" pitchFamily="34" charset="0"/>
              </a:rPr>
              <a:t>Outcomes of Module 1</a:t>
            </a:r>
            <a:endParaRPr lang="de-DE" dirty="0">
              <a:solidFill>
                <a:srgbClr val="002060"/>
              </a:solidFill>
              <a:latin typeface="Bahnschrift" panose="020B0502040204020203" pitchFamily="34" charset="0"/>
            </a:endParaRPr>
          </a:p>
        </p:txBody>
      </p:sp>
      <p:sp>
        <p:nvSpPr>
          <p:cNvPr id="14" name="Inhaltsplatzhalter 2">
            <a:extLst>
              <a:ext uri="{FF2B5EF4-FFF2-40B4-BE49-F238E27FC236}">
                <a16:creationId xmlns:a16="http://schemas.microsoft.com/office/drawing/2014/main" id="{D10DC916-DA91-4AB5-AE17-AE427897A4E2}"/>
              </a:ext>
            </a:extLst>
          </p:cNvPr>
          <p:cNvSpPr>
            <a:spLocks noGrp="1"/>
          </p:cNvSpPr>
          <p:nvPr>
            <p:ph idx="1"/>
          </p:nvPr>
        </p:nvSpPr>
        <p:spPr>
          <a:xfrm>
            <a:off x="838200" y="2120126"/>
            <a:ext cx="11245631" cy="4163590"/>
          </a:xfrm>
        </p:spPr>
        <p:txBody>
          <a:bodyPr>
            <a:normAutofit/>
          </a:bodyPr>
          <a:lstStyle/>
          <a:p>
            <a:pPr>
              <a:spcBef>
                <a:spcPts val="0"/>
              </a:spcBef>
              <a:spcAft>
                <a:spcPts val="1200"/>
              </a:spcAft>
              <a:buClr>
                <a:schemeClr val="accent6"/>
              </a:buClr>
              <a:buFont typeface="Wingdings" panose="05000000000000000000" pitchFamily="2" charset="2"/>
              <a:buChar char="v"/>
            </a:pPr>
            <a:r>
              <a:rPr lang="ro-RO" sz="3000" dirty="0" smtClean="0">
                <a:solidFill>
                  <a:schemeClr val="bg2">
                    <a:lumMod val="25000"/>
                  </a:schemeClr>
                </a:solidFill>
                <a:latin typeface="Bahnschrift" panose="020B0502040204020203" pitchFamily="34" charset="0"/>
              </a:rPr>
              <a:t>Understand the characteristics </a:t>
            </a:r>
            <a:r>
              <a:rPr lang="en-GB" sz="3000" dirty="0" smtClean="0">
                <a:solidFill>
                  <a:schemeClr val="bg2">
                    <a:lumMod val="25000"/>
                  </a:schemeClr>
                </a:solidFill>
                <a:latin typeface="Bahnschrift" panose="020B0502040204020203" pitchFamily="34" charset="0"/>
              </a:rPr>
              <a:t>and specifics </a:t>
            </a:r>
            <a:r>
              <a:rPr lang="ro-RO" sz="3000" dirty="0" smtClean="0">
                <a:solidFill>
                  <a:schemeClr val="bg2">
                    <a:lumMod val="25000"/>
                  </a:schemeClr>
                </a:solidFill>
                <a:latin typeface="Bahnschrift" panose="020B0502040204020203" pitchFamily="34" charset="0"/>
              </a:rPr>
              <a:t>of the green NGOs</a:t>
            </a:r>
            <a:endParaRPr lang="de-DE" sz="3000" dirty="0" smtClean="0">
              <a:solidFill>
                <a:schemeClr val="bg2">
                  <a:lumMod val="25000"/>
                </a:schemeClr>
              </a:solidFill>
              <a:latin typeface="Bahnschrift" panose="020B0502040204020203" pitchFamily="34" charset="0"/>
            </a:endParaRPr>
          </a:p>
          <a:p>
            <a:pPr>
              <a:spcBef>
                <a:spcPts val="0"/>
              </a:spcBef>
              <a:spcAft>
                <a:spcPts val="1200"/>
              </a:spcAft>
              <a:buClr>
                <a:schemeClr val="accent6"/>
              </a:buClr>
              <a:buFont typeface="Wingdings" panose="05000000000000000000" pitchFamily="2" charset="2"/>
              <a:buChar char="v"/>
            </a:pPr>
            <a:endParaRPr lang="de-DE" sz="3000" dirty="0" smtClean="0">
              <a:solidFill>
                <a:schemeClr val="bg2">
                  <a:lumMod val="25000"/>
                </a:schemeClr>
              </a:solidFill>
              <a:latin typeface="Bahnschrift" panose="020B0502040204020203" pitchFamily="34" charset="0"/>
            </a:endParaRPr>
          </a:p>
          <a:p>
            <a:pPr>
              <a:spcBef>
                <a:spcPts val="0"/>
              </a:spcBef>
              <a:spcAft>
                <a:spcPts val="1200"/>
              </a:spcAft>
              <a:buClr>
                <a:schemeClr val="accent6"/>
              </a:buClr>
              <a:buFont typeface="Wingdings" panose="05000000000000000000" pitchFamily="2" charset="2"/>
              <a:buChar char="v"/>
            </a:pPr>
            <a:r>
              <a:rPr lang="en-IE" sz="3000" dirty="0" smtClean="0">
                <a:solidFill>
                  <a:schemeClr val="bg2">
                    <a:lumMod val="25000"/>
                  </a:schemeClr>
                </a:solidFill>
                <a:latin typeface="Bahnschrift" panose="020B0502040204020203" pitchFamily="34" charset="0"/>
              </a:rPr>
              <a:t>Understand </a:t>
            </a:r>
            <a:r>
              <a:rPr lang="en-IE" sz="3000" dirty="0">
                <a:solidFill>
                  <a:schemeClr val="bg2">
                    <a:lumMod val="25000"/>
                  </a:schemeClr>
                </a:solidFill>
                <a:latin typeface="Bahnschrift" panose="020B0502040204020203" pitchFamily="34" charset="0"/>
              </a:rPr>
              <a:t>the driving forces and structures within the </a:t>
            </a:r>
            <a:r>
              <a:rPr lang="en-IE" sz="3000" dirty="0" smtClean="0">
                <a:solidFill>
                  <a:schemeClr val="bg2">
                    <a:lumMod val="25000"/>
                  </a:schemeClr>
                </a:solidFill>
                <a:latin typeface="Bahnschrift" panose="020B0502040204020203" pitchFamily="34" charset="0"/>
              </a:rPr>
              <a:t>NGOs</a:t>
            </a:r>
          </a:p>
          <a:p>
            <a:pPr marL="0" indent="0">
              <a:spcBef>
                <a:spcPts val="0"/>
              </a:spcBef>
              <a:spcAft>
                <a:spcPts val="1200"/>
              </a:spcAft>
              <a:buClr>
                <a:schemeClr val="accent6"/>
              </a:buClr>
              <a:buNone/>
            </a:pPr>
            <a:endParaRPr lang="de-DE" sz="3000" dirty="0">
              <a:solidFill>
                <a:schemeClr val="bg2">
                  <a:lumMod val="25000"/>
                </a:schemeClr>
              </a:solidFill>
              <a:latin typeface="Bahnschrift" panose="020B0502040204020203" pitchFamily="34" charset="0"/>
            </a:endParaRPr>
          </a:p>
          <a:p>
            <a:pPr lvl="0">
              <a:buClr>
                <a:schemeClr val="accent6"/>
              </a:buClr>
              <a:buFont typeface="Wingdings" panose="05000000000000000000" pitchFamily="2" charset="2"/>
              <a:buChar char="v"/>
            </a:pPr>
            <a:r>
              <a:rPr lang="en-IE" sz="3000" dirty="0">
                <a:solidFill>
                  <a:schemeClr val="bg2">
                    <a:lumMod val="25000"/>
                  </a:schemeClr>
                </a:solidFill>
                <a:latin typeface="Bahnschrift" panose="020B0502040204020203" pitchFamily="34" charset="0"/>
              </a:rPr>
              <a:t> Understand how the current business environment may impact on NGOs</a:t>
            </a:r>
            <a:endParaRPr lang="de-DE" sz="3000" dirty="0">
              <a:solidFill>
                <a:schemeClr val="bg2">
                  <a:lumMod val="25000"/>
                </a:schemeClr>
              </a:solidFill>
              <a:latin typeface="Bahnschrift" panose="020B0502040204020203" pitchFamily="34" charset="0"/>
            </a:endParaRPr>
          </a:p>
        </p:txBody>
      </p:sp>
      <p:pic>
        <p:nvPicPr>
          <p:cNvPr id="3" name="Grafik 2"/>
          <p:cNvPicPr>
            <a:picLocks noChangeAspect="1"/>
          </p:cNvPicPr>
          <p:nvPr/>
        </p:nvPicPr>
        <p:blipFill>
          <a:blip r:embed="rId2"/>
          <a:stretch>
            <a:fillRect/>
          </a:stretch>
        </p:blipFill>
        <p:spPr>
          <a:xfrm>
            <a:off x="9613900" y="5115835"/>
            <a:ext cx="1739900" cy="1159933"/>
          </a:xfrm>
          <a:prstGeom prst="rect">
            <a:avLst/>
          </a:prstGeom>
        </p:spPr>
      </p:pic>
      <p:sp>
        <p:nvSpPr>
          <p:cNvPr id="7" name="Textfeld 6"/>
          <p:cNvSpPr txBox="1"/>
          <p:nvPr/>
        </p:nvSpPr>
        <p:spPr>
          <a:xfrm>
            <a:off x="9613900" y="6219825"/>
            <a:ext cx="2057400" cy="338554"/>
          </a:xfrm>
          <a:prstGeom prst="rect">
            <a:avLst/>
          </a:prstGeom>
          <a:noFill/>
        </p:spPr>
        <p:txBody>
          <a:bodyPr wrap="square" rtlCol="0">
            <a:spAutoFit/>
          </a:bodyPr>
          <a:lstStyle/>
          <a:p>
            <a:r>
              <a:rPr lang="de-DE" sz="800" dirty="0" smtClean="0"/>
              <a:t>Source: Roman </a:t>
            </a:r>
            <a:r>
              <a:rPr lang="de-DE" sz="800" dirty="0" err="1" smtClean="0"/>
              <a:t>Synkevych</a:t>
            </a:r>
            <a:r>
              <a:rPr lang="de-DE" sz="800" dirty="0" smtClean="0"/>
              <a:t>, https://unsplash.com/photos/B4Ngz_pdvz4</a:t>
            </a:r>
            <a:endParaRPr lang="de-DE" sz="800" dirty="0"/>
          </a:p>
        </p:txBody>
      </p:sp>
    </p:spTree>
    <p:extLst>
      <p:ext uri="{BB962C8B-B14F-4D97-AF65-F5344CB8AC3E}">
        <p14:creationId xmlns:p14="http://schemas.microsoft.com/office/powerpoint/2010/main" val="1342753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B19621-E783-48AE-BE23-D6718055CA94}"/>
              </a:ext>
            </a:extLst>
          </p:cNvPr>
          <p:cNvSpPr>
            <a:spLocks noChangeArrowheads="1"/>
          </p:cNvSpPr>
          <p:nvPr/>
        </p:nvSpPr>
        <p:spPr bwMode="auto">
          <a:xfrm>
            <a:off x="2819400" y="-2612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6">
            <a:extLst>
              <a:ext uri="{FF2B5EF4-FFF2-40B4-BE49-F238E27FC236}">
                <a16:creationId xmlns:a16="http://schemas.microsoft.com/office/drawing/2014/main" id="{5AADABF3-5968-4243-9465-1DE9BF2B09E8}"/>
              </a:ext>
            </a:extLst>
          </p:cNvPr>
          <p:cNvSpPr>
            <a:spLocks noChangeArrowheads="1"/>
          </p:cNvSpPr>
          <p:nvPr/>
        </p:nvSpPr>
        <p:spPr bwMode="auto">
          <a:xfrm>
            <a:off x="2819400" y="1959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o-RO" altLang="de-DE" sz="1800" b="0" i="0" u="none" strike="noStrike" cap="none" normalizeH="0" baseline="0">
              <a:ln>
                <a:noFill/>
              </a:ln>
              <a:solidFill>
                <a:schemeClr val="tx1"/>
              </a:solidFill>
              <a:effectLst/>
              <a:latin typeface="Arial" panose="020B0604020202020204" pitchFamily="34" charset="0"/>
            </a:endParaRPr>
          </a:p>
        </p:txBody>
      </p:sp>
      <p:sp>
        <p:nvSpPr>
          <p:cNvPr id="9" name="Titel 1">
            <a:extLst>
              <a:ext uri="{FF2B5EF4-FFF2-40B4-BE49-F238E27FC236}">
                <a16:creationId xmlns:a16="http://schemas.microsoft.com/office/drawing/2014/main" id="{48BBFC57-589F-47F6-A561-A22D619C920A}"/>
              </a:ext>
            </a:extLst>
          </p:cNvPr>
          <p:cNvSpPr>
            <a:spLocks noGrp="1"/>
          </p:cNvSpPr>
          <p:nvPr>
            <p:ph type="title"/>
          </p:nvPr>
        </p:nvSpPr>
        <p:spPr>
          <a:xfrm>
            <a:off x="838200" y="920946"/>
            <a:ext cx="11353800" cy="1050480"/>
          </a:xfrm>
        </p:spPr>
        <p:txBody>
          <a:bodyPr>
            <a:normAutofit fontScale="90000"/>
          </a:bodyPr>
          <a:lstStyle/>
          <a:p>
            <a:r>
              <a:rPr lang="de-DE" dirty="0" err="1"/>
              <a:t>Overview</a:t>
            </a:r>
            <a:r>
              <a:rPr lang="de-DE" dirty="0"/>
              <a:t> on Module 1:</a:t>
            </a:r>
            <a:br>
              <a:rPr lang="de-DE" dirty="0"/>
            </a:br>
            <a:r>
              <a:rPr lang="en-US" b="1" dirty="0"/>
              <a:t>Understanding </a:t>
            </a:r>
            <a:r>
              <a:rPr lang="en-US" b="1" dirty="0" smtClean="0"/>
              <a:t>the Non-Governmental </a:t>
            </a:r>
            <a:r>
              <a:rPr lang="en-US" b="1" dirty="0" err="1"/>
              <a:t>Organisations</a:t>
            </a:r>
            <a:endParaRPr lang="de-DE" dirty="0">
              <a:solidFill>
                <a:srgbClr val="002060"/>
              </a:solidFill>
              <a:latin typeface="Bahnschrift" panose="020B0502040204020203" pitchFamily="34" charset="0"/>
            </a:endParaRPr>
          </a:p>
        </p:txBody>
      </p:sp>
      <p:graphicFrame>
        <p:nvGraphicFramePr>
          <p:cNvPr id="15" name="Tabelle 14"/>
          <p:cNvGraphicFramePr>
            <a:graphicFrameLocks noGrp="1"/>
          </p:cNvGraphicFramePr>
          <p:nvPr>
            <p:extLst>
              <p:ext uri="{D42A27DB-BD31-4B8C-83A1-F6EECF244321}">
                <p14:modId xmlns:p14="http://schemas.microsoft.com/office/powerpoint/2010/main" val="1352805343"/>
              </p:ext>
            </p:extLst>
          </p:nvPr>
        </p:nvGraphicFramePr>
        <p:xfrm>
          <a:off x="1453235" y="2483389"/>
          <a:ext cx="9318180" cy="3395472"/>
        </p:xfrm>
        <a:graphic>
          <a:graphicData uri="http://schemas.openxmlformats.org/drawingml/2006/table">
            <a:tbl>
              <a:tblPr firstRow="1" firstCol="1" bandRow="1">
                <a:tableStyleId>{5C22544A-7EE6-4342-B048-85BDC9FD1C3A}</a:tableStyleId>
              </a:tblPr>
              <a:tblGrid>
                <a:gridCol w="2289851">
                  <a:extLst>
                    <a:ext uri="{9D8B030D-6E8A-4147-A177-3AD203B41FA5}">
                      <a16:colId xmlns:a16="http://schemas.microsoft.com/office/drawing/2014/main" val="1710122335"/>
                    </a:ext>
                  </a:extLst>
                </a:gridCol>
                <a:gridCol w="4340060">
                  <a:extLst>
                    <a:ext uri="{9D8B030D-6E8A-4147-A177-3AD203B41FA5}">
                      <a16:colId xmlns:a16="http://schemas.microsoft.com/office/drawing/2014/main" val="1528222223"/>
                    </a:ext>
                  </a:extLst>
                </a:gridCol>
                <a:gridCol w="2688269">
                  <a:extLst>
                    <a:ext uri="{9D8B030D-6E8A-4147-A177-3AD203B41FA5}">
                      <a16:colId xmlns:a16="http://schemas.microsoft.com/office/drawing/2014/main" val="971554437"/>
                    </a:ext>
                  </a:extLst>
                </a:gridCol>
              </a:tblGrid>
              <a:tr h="0">
                <a:tc>
                  <a:txBody>
                    <a:bodyPr/>
                    <a:lstStyle/>
                    <a:p>
                      <a:pPr>
                        <a:lnSpc>
                          <a:spcPct val="107000"/>
                        </a:lnSpc>
                        <a:spcAft>
                          <a:spcPts val="0"/>
                        </a:spcAft>
                      </a:pPr>
                      <a:r>
                        <a:rPr lang="pt-PT" sz="2000" dirty="0">
                          <a:effectLst/>
                        </a:rPr>
                        <a:t>Module/Unit</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PT" sz="2000">
                          <a:effectLst/>
                        </a:rPr>
                        <a:t>Learning Outcomes –</a:t>
                      </a:r>
                      <a:br>
                        <a:rPr lang="pt-PT" sz="2000">
                          <a:effectLst/>
                        </a:rPr>
                      </a:br>
                      <a:r>
                        <a:rPr lang="pt-PT" sz="2000">
                          <a:effectLst/>
                        </a:rPr>
                        <a:t>The learner will:</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PT" sz="2000">
                          <a:effectLst/>
                        </a:rPr>
                        <a:t>Indicative Content</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2384829"/>
                  </a:ext>
                </a:extLst>
              </a:tr>
              <a:tr h="0">
                <a:tc>
                  <a:txBody>
                    <a:bodyPr/>
                    <a:lstStyle/>
                    <a:p>
                      <a:pPr>
                        <a:lnSpc>
                          <a:spcPct val="107000"/>
                        </a:lnSpc>
                        <a:spcAft>
                          <a:spcPts val="0"/>
                        </a:spcAft>
                      </a:pPr>
                      <a:r>
                        <a:rPr lang="pt-PT" sz="2000" dirty="0">
                          <a:effectLst/>
                        </a:rPr>
                        <a:t>Understanding the Non-Governmental Organisations</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Clr>
                          <a:srgbClr val="323E4F"/>
                        </a:buClr>
                        <a:buFont typeface="Symbol" panose="05050102010706020507" pitchFamily="18" charset="2"/>
                        <a:buChar char=""/>
                      </a:pPr>
                      <a:r>
                        <a:rPr lang="en-IE" sz="2000" dirty="0">
                          <a:effectLst/>
                        </a:rPr>
                        <a:t>Understand the driving forces and structures within the NGOs</a:t>
                      </a:r>
                      <a:endParaRPr lang="de-DE" sz="2000" dirty="0">
                        <a:effectLst/>
                      </a:endParaRPr>
                    </a:p>
                    <a:p>
                      <a:pPr marL="342900" lvl="0" indent="-342900">
                        <a:spcAft>
                          <a:spcPts val="0"/>
                        </a:spcAft>
                        <a:buClr>
                          <a:srgbClr val="323E4F"/>
                        </a:buClr>
                        <a:buFont typeface="Symbol" panose="05050102010706020507" pitchFamily="18" charset="2"/>
                        <a:buChar char=""/>
                      </a:pPr>
                      <a:r>
                        <a:rPr lang="en-IE" sz="2000" dirty="0">
                          <a:effectLst/>
                        </a:rPr>
                        <a:t>Understand how the current business environment may impact on NGOs</a:t>
                      </a:r>
                      <a:endParaRPr lang="de-DE" sz="2000" dirty="0">
                        <a:effectLst/>
                      </a:endParaRPr>
                    </a:p>
                    <a:p>
                      <a:pPr marL="342900" lvl="0" indent="-342900">
                        <a:spcAft>
                          <a:spcPts val="0"/>
                        </a:spcAft>
                        <a:buClr>
                          <a:srgbClr val="323E4F"/>
                        </a:buClr>
                        <a:buFont typeface="Symbol" panose="05050102010706020507" pitchFamily="18" charset="2"/>
                        <a:buChar char=""/>
                      </a:pPr>
                      <a:r>
                        <a:rPr lang="en-IE" sz="2000" dirty="0">
                          <a:effectLst/>
                        </a:rPr>
                        <a:t>Understand the characteristics of the green NGOs</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Clr>
                          <a:srgbClr val="323E4F"/>
                        </a:buClr>
                        <a:buFont typeface="Symbol" panose="05050102010706020507" pitchFamily="18" charset="2"/>
                        <a:buChar char=""/>
                      </a:pPr>
                      <a:r>
                        <a:rPr lang="en-IE" sz="2000" dirty="0">
                          <a:effectLst/>
                        </a:rPr>
                        <a:t>Megatrends and driving forces</a:t>
                      </a:r>
                      <a:endParaRPr lang="de-DE" sz="2000" dirty="0">
                        <a:effectLst/>
                      </a:endParaRPr>
                    </a:p>
                    <a:p>
                      <a:pPr marL="342900" lvl="0" indent="-342900">
                        <a:spcAft>
                          <a:spcPts val="0"/>
                        </a:spcAft>
                        <a:buClr>
                          <a:srgbClr val="323E4F"/>
                        </a:buClr>
                        <a:buFont typeface="Symbol" panose="05050102010706020507" pitchFamily="18" charset="2"/>
                        <a:buChar char=""/>
                      </a:pPr>
                      <a:r>
                        <a:rPr lang="en-IE" sz="2000" dirty="0">
                          <a:effectLst/>
                        </a:rPr>
                        <a:t>Drivers of ecological thinking in NGOs</a:t>
                      </a:r>
                      <a:endParaRPr lang="de-DE" sz="2000" dirty="0">
                        <a:effectLst/>
                      </a:endParaRPr>
                    </a:p>
                    <a:p>
                      <a:pPr marL="342900" lvl="0" indent="-342900">
                        <a:spcAft>
                          <a:spcPts val="0"/>
                        </a:spcAft>
                        <a:buClr>
                          <a:srgbClr val="323E4F"/>
                        </a:buClr>
                        <a:buFont typeface="Symbol" panose="05050102010706020507" pitchFamily="18" charset="2"/>
                        <a:buChar char=""/>
                      </a:pPr>
                      <a:r>
                        <a:rPr lang="en-IE" sz="2000" dirty="0">
                          <a:effectLst/>
                        </a:rPr>
                        <a:t>Technology and technical issues in NGOs</a:t>
                      </a:r>
                      <a:endParaRPr lang="de-DE" sz="2000" dirty="0">
                        <a:effectLst/>
                      </a:endParaRPr>
                    </a:p>
                    <a:p>
                      <a:pPr marL="342900" lvl="0" indent="-342900">
                        <a:spcAft>
                          <a:spcPts val="0"/>
                        </a:spcAft>
                        <a:buClr>
                          <a:srgbClr val="323E4F"/>
                        </a:buClr>
                        <a:buFont typeface="Symbol" panose="05050102010706020507" pitchFamily="18" charset="2"/>
                        <a:buChar char=""/>
                      </a:pPr>
                      <a:r>
                        <a:rPr lang="en-IE" sz="2000" dirty="0">
                          <a:effectLst/>
                        </a:rPr>
                        <a:t>Benefits of the NGOs</a:t>
                      </a:r>
                      <a:endParaRPr lang="de-DE" sz="2000" dirty="0">
                        <a:effectLst/>
                      </a:endParaRPr>
                    </a:p>
                    <a:p>
                      <a:pPr marL="342900" lvl="0" indent="-342900">
                        <a:spcAft>
                          <a:spcPts val="0"/>
                        </a:spcAft>
                        <a:buClr>
                          <a:srgbClr val="323E4F"/>
                        </a:buClr>
                        <a:buFont typeface="Symbol" panose="05050102010706020507" pitchFamily="18" charset="2"/>
                        <a:buChar char=""/>
                      </a:pPr>
                      <a:r>
                        <a:rPr lang="en-IE" sz="2000" dirty="0">
                          <a:effectLst/>
                        </a:rPr>
                        <a:t>Structures of NGOs</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1826938"/>
                  </a:ext>
                </a:extLst>
              </a:tr>
            </a:tbl>
          </a:graphicData>
        </a:graphic>
      </p:graphicFrame>
    </p:spTree>
    <p:extLst>
      <p:ext uri="{BB962C8B-B14F-4D97-AF65-F5344CB8AC3E}">
        <p14:creationId xmlns:p14="http://schemas.microsoft.com/office/powerpoint/2010/main" val="1418764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B19621-E783-48AE-BE23-D6718055CA94}"/>
              </a:ext>
            </a:extLst>
          </p:cNvPr>
          <p:cNvSpPr>
            <a:spLocks noChangeArrowheads="1"/>
          </p:cNvSpPr>
          <p:nvPr/>
        </p:nvSpPr>
        <p:spPr bwMode="auto">
          <a:xfrm>
            <a:off x="2819400" y="-2612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6">
            <a:extLst>
              <a:ext uri="{FF2B5EF4-FFF2-40B4-BE49-F238E27FC236}">
                <a16:creationId xmlns:a16="http://schemas.microsoft.com/office/drawing/2014/main" id="{5AADABF3-5968-4243-9465-1DE9BF2B09E8}"/>
              </a:ext>
            </a:extLst>
          </p:cNvPr>
          <p:cNvSpPr>
            <a:spLocks noChangeArrowheads="1"/>
          </p:cNvSpPr>
          <p:nvPr/>
        </p:nvSpPr>
        <p:spPr bwMode="auto">
          <a:xfrm>
            <a:off x="2819400" y="2125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o-RO" altLang="de-DE" sz="1800" b="0" i="0" u="none" strike="noStrike" cap="none" normalizeH="0" baseline="0">
              <a:ln>
                <a:noFill/>
              </a:ln>
              <a:solidFill>
                <a:schemeClr val="tx1"/>
              </a:solidFill>
              <a:effectLst/>
              <a:latin typeface="Arial" panose="020B0604020202020204" pitchFamily="34" charset="0"/>
            </a:endParaRPr>
          </a:p>
        </p:txBody>
      </p:sp>
      <p:sp>
        <p:nvSpPr>
          <p:cNvPr id="9" name="Titel 1">
            <a:extLst>
              <a:ext uri="{FF2B5EF4-FFF2-40B4-BE49-F238E27FC236}">
                <a16:creationId xmlns:a16="http://schemas.microsoft.com/office/drawing/2014/main" id="{48BBFC57-589F-47F6-A561-A22D619C920A}"/>
              </a:ext>
            </a:extLst>
          </p:cNvPr>
          <p:cNvSpPr>
            <a:spLocks noGrp="1"/>
          </p:cNvSpPr>
          <p:nvPr>
            <p:ph type="title"/>
          </p:nvPr>
        </p:nvSpPr>
        <p:spPr>
          <a:xfrm>
            <a:off x="838200" y="920946"/>
            <a:ext cx="10515600" cy="1050480"/>
          </a:xfrm>
        </p:spPr>
        <p:txBody>
          <a:bodyPr/>
          <a:lstStyle/>
          <a:p>
            <a:r>
              <a:rPr lang="en-US" dirty="0">
                <a:solidFill>
                  <a:srgbClr val="002060"/>
                </a:solidFill>
                <a:latin typeface="Bahnschrift" panose="020B0502040204020203" pitchFamily="34" charset="0"/>
              </a:rPr>
              <a:t>1. What </a:t>
            </a:r>
            <a:r>
              <a:rPr lang="en-US" dirty="0" smtClean="0">
                <a:solidFill>
                  <a:srgbClr val="002060"/>
                </a:solidFill>
                <a:latin typeface="Bahnschrift" panose="020B0502040204020203" pitchFamily="34" charset="0"/>
              </a:rPr>
              <a:t>does NGO mean?- Definition </a:t>
            </a:r>
            <a:endParaRPr lang="en-US" dirty="0">
              <a:solidFill>
                <a:srgbClr val="002060"/>
              </a:solidFill>
              <a:latin typeface="Bahnschrift" panose="020B0502040204020203" pitchFamily="34" charset="0"/>
            </a:endParaRPr>
          </a:p>
        </p:txBody>
      </p:sp>
      <p:sp>
        <p:nvSpPr>
          <p:cNvPr id="14" name="Inhaltsplatzhalter 2">
            <a:extLst>
              <a:ext uri="{FF2B5EF4-FFF2-40B4-BE49-F238E27FC236}">
                <a16:creationId xmlns:a16="http://schemas.microsoft.com/office/drawing/2014/main" id="{D10DC916-DA91-4AB5-AE17-AE427897A4E2}"/>
              </a:ext>
            </a:extLst>
          </p:cNvPr>
          <p:cNvSpPr>
            <a:spLocks noGrp="1"/>
          </p:cNvSpPr>
          <p:nvPr>
            <p:ph idx="1"/>
          </p:nvPr>
        </p:nvSpPr>
        <p:spPr>
          <a:xfrm>
            <a:off x="406400" y="2727105"/>
            <a:ext cx="11245631" cy="2027331"/>
          </a:xfrm>
        </p:spPr>
        <p:txBody>
          <a:bodyPr>
            <a:normAutofit/>
          </a:bodyPr>
          <a:lstStyle/>
          <a:p>
            <a:pPr marL="0" indent="0" algn="ctr">
              <a:spcBef>
                <a:spcPts val="0"/>
              </a:spcBef>
              <a:spcAft>
                <a:spcPts val="1200"/>
              </a:spcAft>
              <a:buClr>
                <a:schemeClr val="accent6"/>
              </a:buClr>
              <a:buNone/>
            </a:pPr>
            <a:r>
              <a:rPr lang="en-US" sz="3000" dirty="0">
                <a:solidFill>
                  <a:schemeClr val="bg2">
                    <a:lumMod val="25000"/>
                  </a:schemeClr>
                </a:solidFill>
                <a:latin typeface="Bahnschrift" panose="020B0502040204020203" pitchFamily="34" charset="0"/>
              </a:rPr>
              <a:t>“</a:t>
            </a:r>
            <a:r>
              <a:rPr lang="en-US" sz="3200" dirty="0">
                <a:solidFill>
                  <a:schemeClr val="bg2">
                    <a:lumMod val="25000"/>
                  </a:schemeClr>
                </a:solidFill>
                <a:latin typeface="Bahnschrift" panose="020B0502040204020203" pitchFamily="34" charset="0"/>
              </a:rPr>
              <a:t>A non-governmental organization (NGO) is a </a:t>
            </a:r>
            <a:r>
              <a:rPr lang="en-US" sz="3200" dirty="0">
                <a:solidFill>
                  <a:schemeClr val="accent6"/>
                </a:solidFill>
                <a:latin typeface="Bahnschrift" panose="020B0502040204020203" pitchFamily="34" charset="0"/>
              </a:rPr>
              <a:t>non-for-profit, voluntary citizens’ group</a:t>
            </a:r>
            <a:r>
              <a:rPr lang="en-US" sz="3200" dirty="0">
                <a:solidFill>
                  <a:schemeClr val="bg2">
                    <a:lumMod val="25000"/>
                  </a:schemeClr>
                </a:solidFill>
                <a:latin typeface="Bahnschrift" panose="020B0502040204020203" pitchFamily="34" charset="0"/>
              </a:rPr>
              <a:t>, which is organized on a local, national or international level to address issues in </a:t>
            </a:r>
            <a:r>
              <a:rPr lang="en-US" sz="3200" dirty="0">
                <a:solidFill>
                  <a:schemeClr val="accent6"/>
                </a:solidFill>
                <a:latin typeface="Bahnschrift" panose="020B0502040204020203" pitchFamily="34" charset="0"/>
              </a:rPr>
              <a:t>support of the public good</a:t>
            </a:r>
            <a:r>
              <a:rPr lang="en-US" sz="3200" dirty="0">
                <a:solidFill>
                  <a:schemeClr val="bg2">
                    <a:lumMod val="25000"/>
                  </a:schemeClr>
                </a:solidFill>
                <a:latin typeface="Bahnschrift" panose="020B0502040204020203" pitchFamily="34" charset="0"/>
              </a:rPr>
              <a:t>.” </a:t>
            </a:r>
            <a:r>
              <a:rPr lang="en-US" sz="1100" dirty="0">
                <a:solidFill>
                  <a:schemeClr val="bg2">
                    <a:lumMod val="25000"/>
                  </a:schemeClr>
                </a:solidFill>
                <a:latin typeface="Bahnschrift" panose="020B0502040204020203" pitchFamily="34" charset="0"/>
              </a:rPr>
              <a:t>(United Nations)</a:t>
            </a:r>
            <a:endParaRPr lang="de-DE" sz="1100" dirty="0">
              <a:solidFill>
                <a:schemeClr val="bg2">
                  <a:lumMod val="25000"/>
                </a:schemeClr>
              </a:solidFill>
              <a:latin typeface="Bahnschrift" panose="020B0502040204020203" pitchFamily="34" charset="0"/>
            </a:endParaRPr>
          </a:p>
        </p:txBody>
      </p:sp>
      <p:sp>
        <p:nvSpPr>
          <p:cNvPr id="10" name="Inhaltsplatzhalter 2">
            <a:extLst>
              <a:ext uri="{FF2B5EF4-FFF2-40B4-BE49-F238E27FC236}">
                <a16:creationId xmlns:a16="http://schemas.microsoft.com/office/drawing/2014/main" id="{C4DEFF5D-A653-462B-AC15-2DC4E564268F}"/>
              </a:ext>
            </a:extLst>
          </p:cNvPr>
          <p:cNvSpPr txBox="1">
            <a:spLocks/>
          </p:cNvSpPr>
          <p:nvPr/>
        </p:nvSpPr>
        <p:spPr>
          <a:xfrm>
            <a:off x="1050471" y="6444880"/>
            <a:ext cx="10091057" cy="413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rgbClr val="002060"/>
                </a:solidFill>
                <a:latin typeface="Bahnschrift" panose="020B0502040204020203" pitchFamily="34" charset="0"/>
              </a:rPr>
              <a:t>This project has been funded with the support from the European Commission. This publication reflects the views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4062951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777D26D6-DC7F-46FA-BDB4-D2DE73D6DB2E}" type="slidenum">
              <a:rPr lang="de-DE" smtClean="0"/>
              <a:t>6</a:t>
            </a:fld>
            <a:endParaRPr lang="de-DE"/>
          </a:p>
        </p:txBody>
      </p:sp>
      <p:sp>
        <p:nvSpPr>
          <p:cNvPr id="3" name="Rechteck 2"/>
          <p:cNvSpPr/>
          <p:nvPr/>
        </p:nvSpPr>
        <p:spPr>
          <a:xfrm>
            <a:off x="0" y="3244334"/>
            <a:ext cx="1532535" cy="369332"/>
          </a:xfrm>
          <a:prstGeom prst="rect">
            <a:avLst/>
          </a:prstGeom>
        </p:spPr>
        <p:txBody>
          <a:bodyPr wrap="none">
            <a:spAutoFit/>
          </a:bodyPr>
          <a:lstStyle/>
          <a:p>
            <a:r>
              <a:rPr lang="de-DE" dirty="0"/>
              <a:t>Task / </a:t>
            </a:r>
            <a:r>
              <a:rPr lang="de-DE" dirty="0" err="1"/>
              <a:t>Exercise</a:t>
            </a:r>
            <a:endParaRPr lang="de-DE" dirty="0"/>
          </a:p>
        </p:txBody>
      </p:sp>
    </p:spTree>
    <p:extLst>
      <p:ext uri="{BB962C8B-B14F-4D97-AF65-F5344CB8AC3E}">
        <p14:creationId xmlns:p14="http://schemas.microsoft.com/office/powerpoint/2010/main" val="1580595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B19621-E783-48AE-BE23-D6718055CA94}"/>
              </a:ext>
            </a:extLst>
          </p:cNvPr>
          <p:cNvSpPr>
            <a:spLocks noChangeArrowheads="1"/>
          </p:cNvSpPr>
          <p:nvPr/>
        </p:nvSpPr>
        <p:spPr bwMode="auto">
          <a:xfrm>
            <a:off x="2819400" y="-2612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6">
            <a:extLst>
              <a:ext uri="{FF2B5EF4-FFF2-40B4-BE49-F238E27FC236}">
                <a16:creationId xmlns:a16="http://schemas.microsoft.com/office/drawing/2014/main" id="{5AADABF3-5968-4243-9465-1DE9BF2B09E8}"/>
              </a:ext>
            </a:extLst>
          </p:cNvPr>
          <p:cNvSpPr>
            <a:spLocks noChangeArrowheads="1"/>
          </p:cNvSpPr>
          <p:nvPr/>
        </p:nvSpPr>
        <p:spPr bwMode="auto">
          <a:xfrm>
            <a:off x="2819400" y="1959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o-RO" altLang="de-DE" sz="1800" b="0" i="0" u="none" strike="noStrike" cap="none" normalizeH="0" baseline="0">
              <a:ln>
                <a:noFill/>
              </a:ln>
              <a:solidFill>
                <a:schemeClr val="tx1"/>
              </a:solidFill>
              <a:effectLst/>
              <a:latin typeface="Arial" panose="020B0604020202020204" pitchFamily="34" charset="0"/>
            </a:endParaRPr>
          </a:p>
        </p:txBody>
      </p:sp>
      <p:sp>
        <p:nvSpPr>
          <p:cNvPr id="9" name="Titel 1">
            <a:extLst>
              <a:ext uri="{FF2B5EF4-FFF2-40B4-BE49-F238E27FC236}">
                <a16:creationId xmlns:a16="http://schemas.microsoft.com/office/drawing/2014/main" id="{48BBFC57-589F-47F6-A561-A22D619C920A}"/>
              </a:ext>
            </a:extLst>
          </p:cNvPr>
          <p:cNvSpPr>
            <a:spLocks noGrp="1"/>
          </p:cNvSpPr>
          <p:nvPr>
            <p:ph type="title"/>
          </p:nvPr>
        </p:nvSpPr>
        <p:spPr>
          <a:xfrm>
            <a:off x="838200" y="920946"/>
            <a:ext cx="10515600" cy="1050480"/>
          </a:xfrm>
        </p:spPr>
        <p:txBody>
          <a:bodyPr/>
          <a:lstStyle/>
          <a:p>
            <a:r>
              <a:rPr lang="en-US" dirty="0" smtClean="0">
                <a:solidFill>
                  <a:srgbClr val="002060"/>
                </a:solidFill>
                <a:latin typeface="Bahnschrift" panose="020B0502040204020203" pitchFamily="34" charset="0"/>
              </a:rPr>
              <a:t>1.1  </a:t>
            </a:r>
            <a:r>
              <a:rPr lang="en-US" dirty="0">
                <a:solidFill>
                  <a:srgbClr val="002060"/>
                </a:solidFill>
                <a:latin typeface="Bahnschrift" panose="020B0502040204020203" pitchFamily="34" charset="0"/>
              </a:rPr>
              <a:t>Megatrends and driving forces</a:t>
            </a:r>
          </a:p>
        </p:txBody>
      </p:sp>
      <p:sp>
        <p:nvSpPr>
          <p:cNvPr id="14" name="Inhaltsplatzhalter 2">
            <a:extLst>
              <a:ext uri="{FF2B5EF4-FFF2-40B4-BE49-F238E27FC236}">
                <a16:creationId xmlns:a16="http://schemas.microsoft.com/office/drawing/2014/main" id="{D10DC916-DA91-4AB5-AE17-AE427897A4E2}"/>
              </a:ext>
            </a:extLst>
          </p:cNvPr>
          <p:cNvSpPr>
            <a:spLocks noGrp="1"/>
          </p:cNvSpPr>
          <p:nvPr>
            <p:ph idx="1"/>
          </p:nvPr>
        </p:nvSpPr>
        <p:spPr>
          <a:xfrm>
            <a:off x="473183" y="2276168"/>
            <a:ext cx="11245631" cy="3242315"/>
          </a:xfrm>
        </p:spPr>
        <p:txBody>
          <a:bodyPr>
            <a:normAutofit lnSpcReduction="10000"/>
          </a:bodyPr>
          <a:lstStyle/>
          <a:p>
            <a:pPr>
              <a:spcBef>
                <a:spcPts val="0"/>
              </a:spcBef>
              <a:spcAft>
                <a:spcPts val="1200"/>
              </a:spcAft>
              <a:buClr>
                <a:schemeClr val="accent6"/>
              </a:buClr>
              <a:buFont typeface="Wingdings" panose="05000000000000000000" pitchFamily="2" charset="2"/>
              <a:buChar char="v"/>
            </a:pPr>
            <a:r>
              <a:rPr lang="de-DE" sz="3000" dirty="0">
                <a:solidFill>
                  <a:schemeClr val="bg2">
                    <a:lumMod val="25000"/>
                  </a:schemeClr>
                </a:solidFill>
                <a:latin typeface="Bahnschrift" panose="020B0502040204020203" pitchFamily="34" charset="0"/>
              </a:rPr>
              <a:t> </a:t>
            </a:r>
            <a:r>
              <a:rPr lang="en-GB" sz="3000" dirty="0">
                <a:solidFill>
                  <a:schemeClr val="bg2">
                    <a:lumMod val="25000"/>
                  </a:schemeClr>
                </a:solidFill>
                <a:latin typeface="Bahnschrift" panose="020B0502040204020203" pitchFamily="34" charset="0"/>
              </a:rPr>
              <a:t>Globalisation</a:t>
            </a:r>
          </a:p>
          <a:p>
            <a:pPr marL="0" indent="0">
              <a:spcBef>
                <a:spcPts val="0"/>
              </a:spcBef>
              <a:spcAft>
                <a:spcPts val="1200"/>
              </a:spcAft>
              <a:buClr>
                <a:schemeClr val="accent6"/>
              </a:buClr>
              <a:buNone/>
            </a:pPr>
            <a:endParaRPr lang="en-GB" sz="1100" dirty="0">
              <a:solidFill>
                <a:schemeClr val="bg2">
                  <a:lumMod val="25000"/>
                </a:schemeClr>
              </a:solidFill>
              <a:latin typeface="Bahnschrift" panose="020B0502040204020203" pitchFamily="34" charset="0"/>
            </a:endParaRPr>
          </a:p>
          <a:p>
            <a:pPr>
              <a:spcBef>
                <a:spcPts val="0"/>
              </a:spcBef>
              <a:spcAft>
                <a:spcPts val="1200"/>
              </a:spcAft>
              <a:buClr>
                <a:schemeClr val="accent6"/>
              </a:buClr>
              <a:buFont typeface="Wingdings" panose="05000000000000000000" pitchFamily="2" charset="2"/>
              <a:buChar char="v"/>
            </a:pPr>
            <a:r>
              <a:rPr lang="en-GB" sz="3000" dirty="0">
                <a:solidFill>
                  <a:schemeClr val="bg2">
                    <a:lumMod val="25000"/>
                  </a:schemeClr>
                </a:solidFill>
                <a:latin typeface="Bahnschrift" panose="020B0502040204020203" pitchFamily="34" charset="0"/>
              </a:rPr>
              <a:t> Environmental and climate threats</a:t>
            </a:r>
          </a:p>
          <a:p>
            <a:pPr marL="0" indent="0">
              <a:spcBef>
                <a:spcPts val="0"/>
              </a:spcBef>
              <a:spcAft>
                <a:spcPts val="1200"/>
              </a:spcAft>
              <a:buClr>
                <a:schemeClr val="accent6"/>
              </a:buClr>
              <a:buNone/>
            </a:pPr>
            <a:endParaRPr lang="en-GB" sz="1100" dirty="0">
              <a:solidFill>
                <a:schemeClr val="bg2">
                  <a:lumMod val="25000"/>
                </a:schemeClr>
              </a:solidFill>
              <a:latin typeface="Bahnschrift" panose="020B0502040204020203" pitchFamily="34" charset="0"/>
            </a:endParaRPr>
          </a:p>
          <a:p>
            <a:pPr>
              <a:spcBef>
                <a:spcPts val="0"/>
              </a:spcBef>
              <a:spcAft>
                <a:spcPts val="1200"/>
              </a:spcAft>
              <a:buClr>
                <a:schemeClr val="accent6"/>
              </a:buClr>
              <a:buFont typeface="Wingdings" panose="05000000000000000000" pitchFamily="2" charset="2"/>
              <a:buChar char="v"/>
            </a:pPr>
            <a:r>
              <a:rPr lang="en-GB" sz="3000" dirty="0">
                <a:solidFill>
                  <a:schemeClr val="bg2">
                    <a:lumMod val="25000"/>
                  </a:schemeClr>
                </a:solidFill>
                <a:latin typeface="Bahnschrift" panose="020B0502040204020203" pitchFamily="34" charset="0"/>
              </a:rPr>
              <a:t> Global increasing migration</a:t>
            </a:r>
          </a:p>
          <a:p>
            <a:pPr marL="0" indent="0">
              <a:spcBef>
                <a:spcPts val="0"/>
              </a:spcBef>
              <a:spcAft>
                <a:spcPts val="1200"/>
              </a:spcAft>
              <a:buClr>
                <a:schemeClr val="accent6"/>
              </a:buClr>
              <a:buNone/>
            </a:pPr>
            <a:endParaRPr lang="en-GB" sz="3000" dirty="0">
              <a:solidFill>
                <a:schemeClr val="bg2">
                  <a:lumMod val="25000"/>
                </a:schemeClr>
              </a:solidFill>
              <a:latin typeface="Bahnschrift" panose="020B0502040204020203" pitchFamily="34" charset="0"/>
            </a:endParaRPr>
          </a:p>
          <a:p>
            <a:pPr marL="0" indent="0">
              <a:spcBef>
                <a:spcPts val="0"/>
              </a:spcBef>
              <a:spcAft>
                <a:spcPts val="1200"/>
              </a:spcAft>
              <a:buClr>
                <a:schemeClr val="accent6"/>
              </a:buClr>
              <a:buNone/>
            </a:pPr>
            <a:r>
              <a:rPr lang="en-GB" sz="1100" dirty="0">
                <a:solidFill>
                  <a:schemeClr val="bg2">
                    <a:lumMod val="25000"/>
                  </a:schemeClr>
                </a:solidFill>
                <a:latin typeface="Bahnschrift" panose="020B0502040204020203" pitchFamily="34" charset="0"/>
              </a:rPr>
              <a:t>(European Commission 2019) </a:t>
            </a:r>
          </a:p>
          <a:p>
            <a:pPr marL="0" indent="0">
              <a:spcBef>
                <a:spcPts val="0"/>
              </a:spcBef>
              <a:spcAft>
                <a:spcPts val="1200"/>
              </a:spcAft>
              <a:buClr>
                <a:schemeClr val="accent6"/>
              </a:buClr>
              <a:buNone/>
            </a:pPr>
            <a:endParaRPr lang="en-GB" sz="2200" dirty="0">
              <a:solidFill>
                <a:schemeClr val="bg2">
                  <a:lumMod val="25000"/>
                </a:schemeClr>
              </a:solidFill>
              <a:latin typeface="Bahnschrift" panose="020B0502040204020203" pitchFamily="34" charset="0"/>
            </a:endParaRPr>
          </a:p>
        </p:txBody>
      </p:sp>
      <p:pic>
        <p:nvPicPr>
          <p:cNvPr id="3" name="Grafik 2"/>
          <p:cNvPicPr>
            <a:picLocks noChangeAspect="1"/>
          </p:cNvPicPr>
          <p:nvPr/>
        </p:nvPicPr>
        <p:blipFill>
          <a:blip r:embed="rId2"/>
          <a:stretch>
            <a:fillRect/>
          </a:stretch>
        </p:blipFill>
        <p:spPr>
          <a:xfrm>
            <a:off x="8603666" y="2276168"/>
            <a:ext cx="2311434" cy="3467151"/>
          </a:xfrm>
          <a:prstGeom prst="rect">
            <a:avLst/>
          </a:prstGeom>
        </p:spPr>
      </p:pic>
      <p:sp>
        <p:nvSpPr>
          <p:cNvPr id="12" name="Textfeld 11"/>
          <p:cNvSpPr txBox="1"/>
          <p:nvPr/>
        </p:nvSpPr>
        <p:spPr>
          <a:xfrm>
            <a:off x="9084128" y="5823225"/>
            <a:ext cx="2057400" cy="461665"/>
          </a:xfrm>
          <a:prstGeom prst="rect">
            <a:avLst/>
          </a:prstGeom>
          <a:noFill/>
        </p:spPr>
        <p:txBody>
          <a:bodyPr wrap="square" rtlCol="0">
            <a:spAutoFit/>
          </a:bodyPr>
          <a:lstStyle/>
          <a:p>
            <a:r>
              <a:rPr lang="de-DE" sz="800" dirty="0" smtClean="0"/>
              <a:t>Source: Markus </a:t>
            </a:r>
            <a:r>
              <a:rPr lang="de-DE" sz="800" dirty="0" err="1" smtClean="0"/>
              <a:t>Spiske</a:t>
            </a:r>
            <a:r>
              <a:rPr lang="de-DE" sz="800" dirty="0"/>
              <a:t>, https://unsplash.com/photos/E7p54JSQXY0</a:t>
            </a:r>
          </a:p>
          <a:p>
            <a:r>
              <a:rPr lang="de-DE" sz="800" dirty="0" smtClean="0"/>
              <a:t>  </a:t>
            </a:r>
            <a:endParaRPr lang="de-DE" sz="800" dirty="0"/>
          </a:p>
        </p:txBody>
      </p:sp>
    </p:spTree>
    <p:extLst>
      <p:ext uri="{BB962C8B-B14F-4D97-AF65-F5344CB8AC3E}">
        <p14:creationId xmlns:p14="http://schemas.microsoft.com/office/powerpoint/2010/main" val="1456643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pPr algn="ctr">
              <a:buNone/>
            </a:pPr>
            <a:r>
              <a:rPr lang="en-US" dirty="0" smtClean="0"/>
              <a:t>Have a look at the following video.</a:t>
            </a:r>
          </a:p>
          <a:p>
            <a:pPr algn="ctr">
              <a:buNone/>
            </a:pPr>
            <a:r>
              <a:rPr lang="en-US" dirty="0" smtClean="0"/>
              <a:t>After watching write down the most important aspects about the integration of blended learning and how this can work!</a:t>
            </a:r>
            <a:br>
              <a:rPr lang="en-US" dirty="0" smtClean="0"/>
            </a:br>
            <a:r>
              <a:rPr lang="en-US" dirty="0" smtClean="0"/>
              <a:t/>
            </a:r>
            <a:br>
              <a:rPr lang="en-US" dirty="0" smtClean="0"/>
            </a:br>
            <a:r>
              <a:rPr lang="en-US" dirty="0" smtClean="0"/>
              <a:t>Share your ideas </a:t>
            </a:r>
            <a:r>
              <a:rPr lang="en-US" dirty="0" smtClean="0"/>
              <a:t>with </a:t>
            </a:r>
            <a:r>
              <a:rPr lang="en-US" dirty="0" smtClean="0"/>
              <a:t>the group.</a:t>
            </a:r>
            <a:endParaRPr lang="de-DE" dirty="0"/>
          </a:p>
        </p:txBody>
      </p:sp>
      <p:sp>
        <p:nvSpPr>
          <p:cNvPr id="4" name="Titel 3"/>
          <p:cNvSpPr>
            <a:spLocks noGrp="1"/>
          </p:cNvSpPr>
          <p:nvPr>
            <p:ph type="title"/>
          </p:nvPr>
        </p:nvSpPr>
        <p:spPr/>
        <p:txBody>
          <a:bodyPr>
            <a:normAutofit fontScale="90000"/>
          </a:bodyPr>
          <a:lstStyle/>
          <a:p>
            <a:endParaRPr lang="de-DE"/>
          </a:p>
        </p:txBody>
      </p:sp>
      <p:sp>
        <p:nvSpPr>
          <p:cNvPr id="5" name="Titel 1"/>
          <p:cNvSpPr txBox="1">
            <a:spLocks/>
          </p:cNvSpPr>
          <p:nvPr/>
        </p:nvSpPr>
        <p:spPr>
          <a:xfrm>
            <a:off x="0" y="3049122"/>
            <a:ext cx="1215567" cy="718800"/>
          </a:xfrm>
          <a:prstGeom prst="rect">
            <a:avLst/>
          </a:prstGeom>
        </p:spPr>
        <p:txBody>
          <a:bodyPr vert="horz" lIns="91425" tIns="91425" rIns="91425" bIns="91425" rtlCol="0" anchor="t" anchorCtr="0">
            <a:normAutofit/>
          </a:bodyPr>
          <a:lstStyle>
            <a:lvl1pPr lvl="0" algn="l" defTabSz="914400" rtl="0" eaLnBrk="1" latinLnBrk="0" hangingPunct="1">
              <a:lnSpc>
                <a:spcPct val="90000"/>
              </a:lnSpc>
              <a:spcBef>
                <a:spcPts val="0"/>
              </a:spcBef>
              <a:buNone/>
              <a:defRPr sz="4400" kern="1200">
                <a:solidFill>
                  <a:schemeClr val="tx1"/>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de-DE" sz="2800" b="1" smtClean="0">
                <a:solidFill>
                  <a:schemeClr val="bg1"/>
                </a:solidFill>
              </a:rPr>
              <a:t>Task</a:t>
            </a:r>
            <a:endParaRPr lang="de-DE" sz="2800" b="1" dirty="0">
              <a:solidFill>
                <a:schemeClr val="bg1"/>
              </a:solidFill>
            </a:endParaRPr>
          </a:p>
        </p:txBody>
      </p:sp>
    </p:spTree>
    <p:extLst>
      <p:ext uri="{BB962C8B-B14F-4D97-AF65-F5344CB8AC3E}">
        <p14:creationId xmlns:p14="http://schemas.microsoft.com/office/powerpoint/2010/main" val="2740459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NGO</a:t>
            </a:r>
            <a:endParaRPr lang="de-DE" dirty="0"/>
          </a:p>
        </p:txBody>
      </p:sp>
      <p:sp>
        <p:nvSpPr>
          <p:cNvPr id="3" name="Textplatzhalter 2"/>
          <p:cNvSpPr>
            <a:spLocks noGrp="1"/>
          </p:cNvSpPr>
          <p:nvPr>
            <p:ph type="body" idx="1"/>
          </p:nvPr>
        </p:nvSpPr>
        <p:spPr/>
        <p:txBody>
          <a:bodyPr/>
          <a:lstStyle/>
          <a:p>
            <a:r>
              <a:rPr lang="de-DE" dirty="0" smtClean="0"/>
              <a:t> Video 1: </a:t>
            </a:r>
            <a:r>
              <a:rPr lang="en-US" b="1" dirty="0"/>
              <a:t>What is an NGO (non governmental organization</a:t>
            </a:r>
            <a:r>
              <a:rPr lang="en-US" b="1" dirty="0" smtClean="0"/>
              <a:t>)?</a:t>
            </a:r>
            <a:r>
              <a:rPr lang="de-DE" dirty="0" smtClean="0"/>
              <a:t/>
            </a:r>
            <a:br>
              <a:rPr lang="de-DE" dirty="0" smtClean="0"/>
            </a:br>
            <a:r>
              <a:rPr lang="de-DE" dirty="0" smtClean="0"/>
              <a:t>   </a:t>
            </a:r>
            <a:r>
              <a:rPr lang="de-DE" dirty="0" smtClean="0"/>
              <a:t>	</a:t>
            </a:r>
            <a:r>
              <a:rPr lang="de-DE" sz="2133" dirty="0" smtClean="0">
                <a:hlinkClick r:id="rId2"/>
              </a:rPr>
              <a:t>https</a:t>
            </a:r>
            <a:r>
              <a:rPr lang="de-DE" sz="2133" dirty="0">
                <a:hlinkClick r:id="rId2"/>
              </a:rPr>
              <a:t>://</a:t>
            </a:r>
            <a:r>
              <a:rPr lang="de-DE" sz="2133" dirty="0" smtClean="0">
                <a:hlinkClick r:id="rId2"/>
              </a:rPr>
              <a:t>www.youtube.com/watch?v=PCxJ1Ug0v6s</a:t>
            </a:r>
            <a:endParaRPr lang="de-DE" sz="2133" dirty="0" smtClean="0"/>
          </a:p>
          <a:p>
            <a:pPr>
              <a:buNone/>
            </a:pPr>
            <a:r>
              <a:rPr lang="de-DE" sz="2133" dirty="0"/>
              <a:t>	</a:t>
            </a:r>
            <a:r>
              <a:rPr lang="de-DE" sz="2133" dirty="0" smtClean="0"/>
              <a:t>	</a:t>
            </a:r>
            <a:r>
              <a:rPr lang="de-DE" sz="1733" dirty="0" err="1" smtClean="0"/>
              <a:t>Kestrel</a:t>
            </a:r>
            <a:r>
              <a:rPr lang="de-DE" sz="1733" dirty="0" smtClean="0"/>
              <a:t> Creative </a:t>
            </a:r>
            <a:r>
              <a:rPr lang="de-DE" sz="1733" dirty="0"/>
              <a:t>– YouTube Standard </a:t>
            </a:r>
            <a:r>
              <a:rPr lang="de-DE" sz="1733" dirty="0" err="1"/>
              <a:t>Licence</a:t>
            </a:r>
            <a:endParaRPr lang="de-DE" dirty="0" smtClean="0"/>
          </a:p>
          <a:p>
            <a:endParaRPr lang="de-DE" dirty="0" smtClean="0"/>
          </a:p>
          <a:p>
            <a:r>
              <a:rPr lang="de-DE" dirty="0" smtClean="0"/>
              <a:t> </a:t>
            </a:r>
            <a:r>
              <a:rPr lang="de-DE" dirty="0" smtClean="0"/>
              <a:t>Video </a:t>
            </a:r>
            <a:r>
              <a:rPr lang="de-DE" dirty="0"/>
              <a:t>2</a:t>
            </a:r>
            <a:r>
              <a:rPr lang="de-DE" dirty="0" smtClean="0"/>
              <a:t>: </a:t>
            </a:r>
            <a:r>
              <a:rPr lang="de-DE" b="1" dirty="0" err="1" smtClean="0"/>
              <a:t>What</a:t>
            </a:r>
            <a:r>
              <a:rPr lang="de-DE" b="1" dirty="0" smtClean="0"/>
              <a:t> </a:t>
            </a:r>
            <a:r>
              <a:rPr lang="de-DE" b="1" dirty="0" err="1" smtClean="0"/>
              <a:t>is</a:t>
            </a:r>
            <a:r>
              <a:rPr lang="de-DE" b="1" dirty="0" smtClean="0"/>
              <a:t> an NGO?</a:t>
            </a:r>
            <a:r>
              <a:rPr lang="de-DE" b="1" dirty="0"/>
              <a:t/>
            </a:r>
            <a:br>
              <a:rPr lang="de-DE" b="1" dirty="0"/>
            </a:br>
            <a:r>
              <a:rPr lang="de-DE" dirty="0" smtClean="0"/>
              <a:t>	</a:t>
            </a:r>
            <a:r>
              <a:rPr lang="de-DE" sz="2133" dirty="0" smtClean="0">
                <a:hlinkClick r:id="rId3"/>
              </a:rPr>
              <a:t>https</a:t>
            </a:r>
            <a:r>
              <a:rPr lang="de-DE" sz="2133" dirty="0">
                <a:hlinkClick r:id="rId3"/>
              </a:rPr>
              <a:t>://</a:t>
            </a:r>
            <a:r>
              <a:rPr lang="de-DE" sz="2133" dirty="0">
                <a:hlinkClick r:id="rId3"/>
              </a:rPr>
              <a:t>www.youtube.com/watch?v=D4dC0gxFkDs</a:t>
            </a:r>
            <a:endParaRPr lang="de-DE" sz="2133" dirty="0"/>
          </a:p>
          <a:p>
            <a:pPr marL="0" indent="0">
              <a:buNone/>
            </a:pPr>
            <a:r>
              <a:rPr lang="de-DE" sz="2133" dirty="0"/>
              <a:t> </a:t>
            </a:r>
            <a:r>
              <a:rPr lang="de-DE" sz="2133" dirty="0" smtClean="0"/>
              <a:t>	</a:t>
            </a:r>
            <a:r>
              <a:rPr lang="de-DE" sz="1733" dirty="0" err="1" smtClean="0"/>
              <a:t>Mohit</a:t>
            </a:r>
            <a:r>
              <a:rPr lang="de-DE" sz="1733" dirty="0" smtClean="0"/>
              <a:t> </a:t>
            </a:r>
            <a:r>
              <a:rPr lang="de-DE" sz="1733" dirty="0" err="1" smtClean="0"/>
              <a:t>Shetty</a:t>
            </a:r>
            <a:r>
              <a:rPr lang="de-DE" sz="1733" dirty="0" smtClean="0"/>
              <a:t> </a:t>
            </a:r>
            <a:r>
              <a:rPr lang="de-DE" sz="1733" dirty="0"/>
              <a:t>- YouTube Standard </a:t>
            </a:r>
            <a:r>
              <a:rPr lang="de-DE" sz="1733" dirty="0" err="1"/>
              <a:t>Licence</a:t>
            </a:r>
            <a:r>
              <a:rPr lang="de-DE" dirty="0" smtClean="0"/>
              <a:t/>
            </a:r>
            <a:br>
              <a:rPr lang="de-DE" dirty="0" smtClean="0"/>
            </a:br>
            <a:endParaRPr lang="de-DE" dirty="0" smtClean="0"/>
          </a:p>
          <a:p>
            <a:endParaRPr lang="de-DE" dirty="0"/>
          </a:p>
        </p:txBody>
      </p:sp>
      <p:sp>
        <p:nvSpPr>
          <p:cNvPr id="8" name="Titel 1"/>
          <p:cNvSpPr txBox="1">
            <a:spLocks/>
          </p:cNvSpPr>
          <p:nvPr/>
        </p:nvSpPr>
        <p:spPr>
          <a:xfrm>
            <a:off x="0" y="3049122"/>
            <a:ext cx="1215567" cy="718800"/>
          </a:xfrm>
          <a:prstGeom prst="rect">
            <a:avLst/>
          </a:prstGeom>
        </p:spPr>
        <p:txBody>
          <a:bodyPr vert="horz" lIns="91425" tIns="91425" rIns="91425" bIns="91425" rtlCol="0" anchor="t" anchorCtr="0">
            <a:normAutofit/>
          </a:bodyPr>
          <a:lstStyle>
            <a:lvl1pPr lvl="0" algn="l" defTabSz="914400" rtl="0" eaLnBrk="1" latinLnBrk="0" hangingPunct="1">
              <a:lnSpc>
                <a:spcPct val="90000"/>
              </a:lnSpc>
              <a:spcBef>
                <a:spcPts val="0"/>
              </a:spcBef>
              <a:buNone/>
              <a:defRPr sz="4400" kern="1200">
                <a:solidFill>
                  <a:schemeClr val="tx1"/>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de-DE" sz="2800" b="1" smtClean="0">
                <a:solidFill>
                  <a:schemeClr val="bg1"/>
                </a:solidFill>
              </a:rPr>
              <a:t>Task</a:t>
            </a:r>
            <a:endParaRPr lang="de-DE" sz="2800" b="1" dirty="0">
              <a:solidFill>
                <a:schemeClr val="bg1"/>
              </a:solidFill>
            </a:endParaRPr>
          </a:p>
        </p:txBody>
      </p:sp>
    </p:spTree>
    <p:extLst>
      <p:ext uri="{BB962C8B-B14F-4D97-AF65-F5344CB8AC3E}">
        <p14:creationId xmlns:p14="http://schemas.microsoft.com/office/powerpoint/2010/main" val="2393131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Words>
  <Application>Microsoft Office PowerPoint</Application>
  <PresentationFormat>Breitbild</PresentationFormat>
  <Paragraphs>88</Paragraphs>
  <Slides>11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Arial</vt:lpstr>
      <vt:lpstr>Bahnschrift</vt:lpstr>
      <vt:lpstr>Calibri</vt:lpstr>
      <vt:lpstr>Calibri Light</vt:lpstr>
      <vt:lpstr>Symbol</vt:lpstr>
      <vt:lpstr>Times New Roman</vt:lpstr>
      <vt:lpstr>Wingdings</vt:lpstr>
      <vt:lpstr>Office</vt:lpstr>
      <vt:lpstr>PowerPoint-Präsentation</vt:lpstr>
      <vt:lpstr>Agenda</vt:lpstr>
      <vt:lpstr>Learning Outcomes of Module 1</vt:lpstr>
      <vt:lpstr>Overview on Module 1: Understanding the Non-Governmental Organisations</vt:lpstr>
      <vt:lpstr>1. What does NGO mean?- Definition </vt:lpstr>
      <vt:lpstr>PowerPoint-Präsentation</vt:lpstr>
      <vt:lpstr>1.1  Megatrends and driving forces</vt:lpstr>
      <vt:lpstr>PowerPoint-Präsentation</vt:lpstr>
      <vt:lpstr>NGO</vt:lpstr>
      <vt:lpstr>PowerPoint-Präsentation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 Beutner</dc:creator>
  <cp:lastModifiedBy>Marc Beutner</cp:lastModifiedBy>
  <cp:revision>143</cp:revision>
  <dcterms:created xsi:type="dcterms:W3CDTF">2019-04-24T06:36:27Z</dcterms:created>
  <dcterms:modified xsi:type="dcterms:W3CDTF">2019-05-15T12:01:56Z</dcterms:modified>
</cp:coreProperties>
</file>