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>
      <p:cViewPr varScale="1">
        <p:scale>
          <a:sx n="57" d="100"/>
          <a:sy n="57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png"/>
          <p:cNvPicPr>
            <a:picLocks noChangeAspect="1"/>
          </p:cNvPicPr>
          <p:nvPr/>
        </p:nvPicPr>
        <p:blipFill>
          <a:blip r:embed="rId2">
            <a:alphaModFix amt="13900"/>
          </a:blip>
          <a:srcRect l="14291" t="16204" r="25663" b="28117"/>
          <a:stretch>
            <a:fillRect/>
          </a:stretch>
        </p:blipFill>
        <p:spPr>
          <a:xfrm>
            <a:off x="4144694" y="-594620"/>
            <a:ext cx="10184612" cy="94438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4695" y="2075902"/>
            <a:ext cx="13268277" cy="5880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" y="1998"/>
                </a:moveTo>
                <a:lnTo>
                  <a:pt x="21600" y="0"/>
                </a:lnTo>
                <a:lnTo>
                  <a:pt x="21593" y="19910"/>
                </a:lnTo>
                <a:lnTo>
                  <a:pt x="0" y="21600"/>
                </a:lnTo>
                <a:lnTo>
                  <a:pt x="30" y="1998"/>
                </a:lnTo>
                <a:close/>
              </a:path>
            </a:pathLst>
          </a:custGeom>
          <a:solidFill>
            <a:srgbClr val="8BCD21">
              <a:alpha val="57362"/>
            </a:srgbClr>
          </a:solidFill>
          <a:ln w="63500">
            <a:solidFill>
              <a:srgbClr val="01417F">
                <a:alpha val="5736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-64285" y="-116406"/>
            <a:ext cx="496095" cy="9887778"/>
          </a:xfrm>
          <a:prstGeom prst="rect">
            <a:avLst/>
          </a:prstGeom>
          <a:solidFill>
            <a:srgbClr val="8BCD2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2" name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078" y="9013373"/>
            <a:ext cx="1414643" cy="404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4.jpeg" descr="Resultado de imagen de Future in Perspective (FIPL), IR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528" y="8823301"/>
            <a:ext cx="825775" cy="581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013" y="8979523"/>
            <a:ext cx="1354765" cy="3710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6.jpeg" descr="Resultado de imagen de Grupul Pentru Integrare Europeana Romania (GIE), R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7172" y="8804874"/>
            <a:ext cx="753439" cy="5679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7.png" descr="Resultado de imagen de Rightchallenge - AssociaÃ§Ã£o"/>
          <p:cNvPicPr>
            <a:picLocks noChangeAspect="1"/>
          </p:cNvPicPr>
          <p:nvPr/>
        </p:nvPicPr>
        <p:blipFill>
          <a:blip r:embed="rId7"/>
          <a:srcRect l="18990" t="35145" r="17704" b="34771"/>
          <a:stretch>
            <a:fillRect/>
          </a:stretch>
        </p:blipFill>
        <p:spPr>
          <a:xfrm>
            <a:off x="9460551" y="8846188"/>
            <a:ext cx="1041312" cy="371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8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35453" y="8652081"/>
            <a:ext cx="1128605" cy="7846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9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70220" y="8948680"/>
            <a:ext cx="1456834" cy="407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10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3006" y="8848701"/>
            <a:ext cx="1202128" cy="581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11.jpeg"/>
          <p:cNvPicPr>
            <a:picLocks noChangeAspect="1"/>
          </p:cNvPicPr>
          <p:nvPr/>
        </p:nvPicPr>
        <p:blipFill>
          <a:blip r:embed="rId11"/>
          <a:srcRect t="16456"/>
          <a:stretch>
            <a:fillRect/>
          </a:stretch>
        </p:blipFill>
        <p:spPr>
          <a:xfrm>
            <a:off x="9264612" y="2511525"/>
            <a:ext cx="3764625" cy="23588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12.jpeg"/>
          <p:cNvPicPr>
            <a:picLocks noChangeAspect="1"/>
          </p:cNvPicPr>
          <p:nvPr/>
        </p:nvPicPr>
        <p:blipFill>
          <a:blip r:embed="rId12"/>
          <a:srcRect t="16397"/>
          <a:stretch>
            <a:fillRect/>
          </a:stretch>
        </p:blipFill>
        <p:spPr>
          <a:xfrm>
            <a:off x="9264612" y="4957864"/>
            <a:ext cx="3764625" cy="236049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718005" y="2751761"/>
            <a:ext cx="7828734" cy="440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ct val="120000"/>
              </a:lnSpc>
              <a:defRPr sz="1600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De 21 a 23 de Maio de 2019 acolhemos o </a:t>
            </a:r>
            <a:r>
              <a:rPr b="1" dirty="0"/>
              <a:t>2º encontro transnacional</a:t>
            </a:r>
            <a:r>
              <a:rPr dirty="0"/>
              <a:t> do </a:t>
            </a:r>
            <a:r>
              <a:rPr dirty="0" err="1"/>
              <a:t>projecto Erasmus+</a:t>
            </a:r>
            <a:r>
              <a:rPr dirty="0"/>
              <a:t>:</a:t>
            </a:r>
            <a:r>
              <a:rPr b="1" dirty="0"/>
              <a:t> "</a:t>
            </a:r>
            <a:r>
              <a:rPr b="1" dirty="0" err="1"/>
              <a:t>NGEnvironment-</a:t>
            </a:r>
            <a:r>
              <a:rPr b="1" dirty="0"/>
              <a:t> Foster European Active Citizenship and Sustainability Through Ecological Thinking by NGOs</a:t>
            </a:r>
            <a:r>
              <a:rPr dirty="0"/>
              <a:t>" (2018-1-DE02-KA204-005014) em Santander (Espanha).</a:t>
            </a:r>
          </a:p>
          <a:p>
            <a:pPr algn="just" defTabSz="457200">
              <a:lnSpc>
                <a:spcPct val="120000"/>
              </a:lnSpc>
              <a:defRPr sz="1400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 defTabSz="457200">
              <a:lnSpc>
                <a:spcPct val="120000"/>
              </a:lnSpc>
              <a:defRPr sz="1300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Estiveram presentes representantes das entidades parceiras: Universidade Paderborn (Alemanha), Right Challenge (Portugal), EPEK - Society for Environmental Education of </a:t>
            </a:r>
            <a:r>
              <a:rPr dirty="0" err="1"/>
              <a:t>Korinthia</a:t>
            </a:r>
            <a:r>
              <a:rPr dirty="0"/>
              <a:t> (Grécia), Across Limits Ltd. (Malta), Future in Perspective (Irlanda), SINERGIE (Itália), </a:t>
            </a:r>
            <a:r>
              <a:rPr dirty="0" err="1"/>
              <a:t>Grupul Pentru Integrare Europeana</a:t>
            </a:r>
            <a:r>
              <a:rPr dirty="0"/>
              <a:t> (Roménia) e </a:t>
            </a:r>
            <a:r>
              <a:rPr dirty="0" err="1"/>
              <a:t>Permacultura</a:t>
            </a:r>
            <a:r>
              <a:rPr dirty="0"/>
              <a:t> Cantabria (Espanha).</a:t>
            </a:r>
          </a:p>
          <a:p>
            <a:pPr algn="just" defTabSz="457200">
              <a:lnSpc>
                <a:spcPct val="120000"/>
              </a:lnSpc>
              <a:defRPr sz="1300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 defTabSz="457200">
              <a:lnSpc>
                <a:spcPct val="120000"/>
              </a:lnSpc>
              <a:defRPr sz="1300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Esta reunião teve como objectivo fazer o </a:t>
            </a:r>
            <a:r>
              <a:rPr b="1" dirty="0"/>
              <a:t>ponto da situação sobre o desenvolvimento do projecto</a:t>
            </a:r>
            <a:r>
              <a:rPr dirty="0"/>
              <a:t>. Tivemos a oportunidade de rever o estado actual dos resultados intelectuais (IO1, IO2 e IO3), o website e o plano de trabalho para os próximos meses. Além disso, todos os assistentes puderam ter uma discussão muito interessante sobre o projecto </a:t>
            </a:r>
            <a:r>
              <a:rPr dirty="0" err="1"/>
              <a:t>NGEnvironment</a:t>
            </a:r>
            <a:r>
              <a:rPr dirty="0"/>
              <a:t> e </a:t>
            </a:r>
            <a:r>
              <a:rPr b="1" dirty="0"/>
              <a:t>a necessidade de espírito empresarial no domínio das ONG.</a:t>
            </a:r>
          </a:p>
          <a:p>
            <a:pPr algn="just" defTabSz="457200">
              <a:lnSpc>
                <a:spcPct val="120000"/>
              </a:lnSpc>
              <a:defRPr sz="1300" b="1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dirty="0"/>
          </a:p>
          <a:p>
            <a:pPr algn="just" defTabSz="457200">
              <a:lnSpc>
                <a:spcPct val="120000"/>
              </a:lnSpc>
              <a:defRPr sz="1300">
                <a:solidFill>
                  <a:srgbClr val="01417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Finalmente, os participantes visitaram a costa marítima e apreciaram a comida espanhola e as vistas do farol.</a:t>
            </a:r>
          </a:p>
        </p:txBody>
      </p:sp>
      <p:pic>
        <p:nvPicPr>
          <p:cNvPr id="133" name="image13.png"/>
          <p:cNvPicPr>
            <a:picLocks noChangeAspect="1"/>
          </p:cNvPicPr>
          <p:nvPr/>
        </p:nvPicPr>
        <p:blipFill>
          <a:blip r:embed="rId13"/>
          <a:srcRect r="42350"/>
          <a:stretch>
            <a:fillRect/>
          </a:stretch>
        </p:blipFill>
        <p:spPr>
          <a:xfrm>
            <a:off x="760772" y="7134662"/>
            <a:ext cx="2171870" cy="4825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705408" y="8168100"/>
            <a:ext cx="2231632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011F8D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</a:lstStyle>
          <a:p>
            <a:r>
              <a:t>Entidades participantes:</a:t>
            </a:r>
          </a:p>
        </p:txBody>
      </p:sp>
      <p:pic>
        <p:nvPicPr>
          <p:cNvPr id="135" name="image2.png"/>
          <p:cNvPicPr>
            <a:picLocks noChangeAspect="1"/>
          </p:cNvPicPr>
          <p:nvPr/>
        </p:nvPicPr>
        <p:blipFill>
          <a:blip r:embed="rId2"/>
          <a:srcRect l="3023" t="13515" r="3627" b="13515"/>
          <a:stretch>
            <a:fillRect/>
          </a:stretch>
        </p:blipFill>
        <p:spPr>
          <a:xfrm>
            <a:off x="705304" y="122669"/>
            <a:ext cx="2439729" cy="190712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3295251" y="159944"/>
            <a:ext cx="5793106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7500">
                <a:solidFill>
                  <a:srgbClr val="011F8D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</a:lstStyle>
          <a:p>
            <a:r>
              <a:t>NGEnvironment</a:t>
            </a:r>
          </a:p>
        </p:txBody>
      </p:sp>
      <p:sp>
        <p:nvSpPr>
          <p:cNvPr id="137" name="Shape 137"/>
          <p:cNvSpPr/>
          <p:nvPr/>
        </p:nvSpPr>
        <p:spPr>
          <a:xfrm>
            <a:off x="3341263" y="1269191"/>
            <a:ext cx="6567401" cy="757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lnSpc>
                <a:spcPts val="2600"/>
              </a:lnSpc>
              <a:defRPr sz="2100">
                <a:solidFill>
                  <a:srgbClr val="8BCD21"/>
                </a:solidFill>
                <a:latin typeface="Advent Pro"/>
                <a:ea typeface="Advent Pro"/>
                <a:cs typeface="Advent Pro"/>
                <a:sym typeface="Advent Pro"/>
              </a:defRPr>
            </a:pPr>
            <a:r>
              <a:t>Promover a Cidadania Activa e a Sustentabilidade na Europa</a:t>
            </a:r>
          </a:p>
          <a:p>
            <a:pPr algn="l" defTabSz="914400">
              <a:lnSpc>
                <a:spcPts val="2600"/>
              </a:lnSpc>
              <a:defRPr sz="2100">
                <a:solidFill>
                  <a:srgbClr val="8BCD21"/>
                </a:solidFill>
                <a:latin typeface="Advent Pro"/>
                <a:ea typeface="Advent Pro"/>
                <a:cs typeface="Advent Pro"/>
                <a:sym typeface="Advent Pro"/>
              </a:defRPr>
            </a:pPr>
            <a:r>
              <a:t>Através do Pensamento Ecológico das ONG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Advent Pro</vt:lpstr>
      <vt:lpstr>Arial</vt:lpstr>
      <vt:lpstr>Helvetica</vt:lpstr>
      <vt:lpstr>Helvetica Light</vt:lpstr>
      <vt:lpstr>Helvetica Neue</vt:lpstr>
      <vt:lpstr>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Echterling</dc:creator>
  <cp:lastModifiedBy>Denise Echterling</cp:lastModifiedBy>
  <cp:revision>4</cp:revision>
  <dcterms:modified xsi:type="dcterms:W3CDTF">2021-02-11T06:37:17Z</dcterms:modified>
</cp:coreProperties>
</file>