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35" r:id="rId2"/>
    <p:sldId id="329" r:id="rId3"/>
    <p:sldId id="331" r:id="rId4"/>
    <p:sldId id="324" r:id="rId5"/>
    <p:sldId id="323" r:id="rId6"/>
    <p:sldId id="339" r:id="rId7"/>
    <p:sldId id="338" r:id="rId8"/>
    <p:sldId id="31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C16CC-42FE-44E9-B127-5508E17F96D2}" type="datetimeFigureOut">
              <a:rPr lang="pt-PT" smtClean="0"/>
              <a:t>22/03/2021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E3882-C4F2-4A3D-BA74-E73937FD3622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957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pt-PT" smtClean="0"/>
              <a:t>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34645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pt-PT" smtClean="0"/>
              <a:t>4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93301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pt-PT" smtClean="0"/>
              <a:t>5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7215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pt-PT" smtClean="0"/>
              <a:t>6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07737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pt-PT" smtClean="0"/>
              <a:t>7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17037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17EA-E3AD-42E8-A8DA-660B1436E3E0}" type="datetimeFigureOut">
              <a:rPr lang="pt-PT" smtClean="0"/>
              <a:t>22/03/2021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720D1FD-E96F-444D-B9AE-8C604F0FA278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53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17EA-E3AD-42E8-A8DA-660B1436E3E0}" type="datetimeFigureOut">
              <a:rPr lang="pt-PT" smtClean="0"/>
              <a:t>22/03/2021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20D1FD-E96F-444D-B9AE-8C604F0FA278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028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17EA-E3AD-42E8-A8DA-660B1436E3E0}" type="datetimeFigureOut">
              <a:rPr lang="pt-PT" smtClean="0"/>
              <a:t>22/03/2021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20D1FD-E96F-444D-B9AE-8C604F0FA278}" type="slidenum">
              <a:rPr lang="pt-PT" smtClean="0"/>
              <a:t>‹Nr.›</a:t>
            </a:fld>
            <a:endParaRPr lang="pt-P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7069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17EA-E3AD-42E8-A8DA-660B1436E3E0}" type="datetimeFigureOut">
              <a:rPr lang="pt-PT" smtClean="0"/>
              <a:t>22/03/2021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20D1FD-E96F-444D-B9AE-8C604F0FA278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0589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17EA-E3AD-42E8-A8DA-660B1436E3E0}" type="datetimeFigureOut">
              <a:rPr lang="pt-PT" smtClean="0"/>
              <a:t>22/03/2021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20D1FD-E96F-444D-B9AE-8C604F0FA278}" type="slidenum">
              <a:rPr lang="pt-PT" smtClean="0"/>
              <a:t>‹Nr.›</a:t>
            </a:fld>
            <a:endParaRPr lang="pt-P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4586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17EA-E3AD-42E8-A8DA-660B1436E3E0}" type="datetimeFigureOut">
              <a:rPr lang="pt-PT" smtClean="0"/>
              <a:t>22/03/2021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20D1FD-E96F-444D-B9AE-8C604F0FA278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3530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17EA-E3AD-42E8-A8DA-660B1436E3E0}" type="datetimeFigureOut">
              <a:rPr lang="pt-PT" smtClean="0"/>
              <a:t>22/03/2021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D1FD-E96F-444D-B9AE-8C604F0FA278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90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17EA-E3AD-42E8-A8DA-660B1436E3E0}" type="datetimeFigureOut">
              <a:rPr lang="pt-PT" smtClean="0"/>
              <a:t>22/03/2021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D1FD-E96F-444D-B9AE-8C604F0FA278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435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17EA-E3AD-42E8-A8DA-660B1436E3E0}" type="datetimeFigureOut">
              <a:rPr lang="pt-PT" smtClean="0"/>
              <a:t>22/03/2021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D1FD-E96F-444D-B9AE-8C604F0FA278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396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17EA-E3AD-42E8-A8DA-660B1436E3E0}" type="datetimeFigureOut">
              <a:rPr lang="pt-PT" smtClean="0"/>
              <a:t>22/03/2021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20D1FD-E96F-444D-B9AE-8C604F0FA278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536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17EA-E3AD-42E8-A8DA-660B1436E3E0}" type="datetimeFigureOut">
              <a:rPr lang="pt-PT" smtClean="0"/>
              <a:t>22/03/2021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20D1FD-E96F-444D-B9AE-8C604F0FA278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452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17EA-E3AD-42E8-A8DA-660B1436E3E0}" type="datetimeFigureOut">
              <a:rPr lang="pt-PT" smtClean="0"/>
              <a:t>22/03/2021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20D1FD-E96F-444D-B9AE-8C604F0FA278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703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17EA-E3AD-42E8-A8DA-660B1436E3E0}" type="datetimeFigureOut">
              <a:rPr lang="pt-PT" smtClean="0"/>
              <a:t>22/03/2021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D1FD-E96F-444D-B9AE-8C604F0FA278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62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17EA-E3AD-42E8-A8DA-660B1436E3E0}" type="datetimeFigureOut">
              <a:rPr lang="pt-PT" smtClean="0"/>
              <a:t>22/03/2021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D1FD-E96F-444D-B9AE-8C604F0FA278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325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17EA-E3AD-42E8-A8DA-660B1436E3E0}" type="datetimeFigureOut">
              <a:rPr lang="pt-PT" smtClean="0"/>
              <a:t>22/03/2021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D1FD-E96F-444D-B9AE-8C604F0FA278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916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17EA-E3AD-42E8-A8DA-660B1436E3E0}" type="datetimeFigureOut">
              <a:rPr lang="pt-PT" smtClean="0"/>
              <a:t>22/03/2021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20D1FD-E96F-444D-B9AE-8C604F0FA278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1542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17EA-E3AD-42E8-A8DA-660B1436E3E0}" type="datetimeFigureOut">
              <a:rPr lang="pt-PT" smtClean="0"/>
              <a:t>22/03/2021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720D1FD-E96F-444D-B9AE-8C604F0FA278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73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mailto:Marc.Beutner@uni-paderborn.de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BADB9B-3A63-4FB3-B507-52C506F31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/>
          <a:lstStyle/>
          <a:p>
            <a:r>
              <a:rPr lang="pt-PT" dirty="0" err="1"/>
              <a:t>NGEnvironment</a:t>
            </a:r>
            <a:endParaRPr lang="pt-PT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5BCA75-994A-4138-B3C2-6A228A90A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/>
          <a:p>
            <a:r>
              <a:rPr lang="en-US" dirty="0"/>
              <a:t>Foster European Active Citizenship and Sustainability</a:t>
            </a:r>
            <a:br>
              <a:rPr lang="en-US" dirty="0"/>
            </a:br>
            <a:r>
              <a:rPr lang="en-US" dirty="0"/>
              <a:t>Through Ecological Thinking by NGOs</a:t>
            </a:r>
            <a:endParaRPr lang="pt-PT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7ADE580-B0AA-4F3A-80EF-0B84989910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79" r="30115"/>
          <a:stretch/>
        </p:blipFill>
        <p:spPr>
          <a:xfrm>
            <a:off x="8859915" y="0"/>
            <a:ext cx="3332085" cy="353071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C35BCA75-994A-4138-B3C2-6A228A90A826}"/>
              </a:ext>
            </a:extLst>
          </p:cNvPr>
          <p:cNvSpPr txBox="1">
            <a:spLocks/>
          </p:cNvSpPr>
          <p:nvPr/>
        </p:nvSpPr>
        <p:spPr>
          <a:xfrm>
            <a:off x="2589212" y="5482170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A warm welcome to the NGEnvironment </a:t>
            </a:r>
          </a:p>
          <a:p>
            <a:r>
              <a:rPr lang="en-US" sz="2400" b="1" dirty="0"/>
              <a:t>Project partners</a:t>
            </a:r>
            <a:endParaRPr lang="pt-PT" sz="2400" dirty="0"/>
          </a:p>
        </p:txBody>
      </p:sp>
      <p:sp>
        <p:nvSpPr>
          <p:cNvPr id="9" name="Shape 84"/>
          <p:cNvSpPr txBox="1">
            <a:spLocks/>
          </p:cNvSpPr>
          <p:nvPr/>
        </p:nvSpPr>
        <p:spPr>
          <a:xfrm>
            <a:off x="2589212" y="355128"/>
            <a:ext cx="6083149" cy="7848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/>
              <a:t>NGEnvironment</a:t>
            </a:r>
            <a:br>
              <a:rPr lang="en-US" sz="2200" b="1" dirty="0"/>
            </a:br>
            <a:r>
              <a:rPr lang="en-US" sz="2200" b="1" dirty="0" smtClean="0"/>
              <a:t>5th </a:t>
            </a:r>
            <a:r>
              <a:rPr lang="en-US" sz="2200" b="1" dirty="0"/>
              <a:t>Partner Meeting via ZOOM</a:t>
            </a:r>
            <a:br>
              <a:rPr lang="en-US" sz="2200" b="1" dirty="0"/>
            </a:br>
            <a:r>
              <a:rPr lang="en-US" b="1" dirty="0"/>
              <a:t>The </a:t>
            </a:r>
            <a:r>
              <a:rPr lang="en-US" b="1" dirty="0" err="1"/>
              <a:t>NGEnvironment</a:t>
            </a:r>
            <a:r>
              <a:rPr lang="en-US" b="1" dirty="0"/>
              <a:t> Survival Guide and Policy Paper Conference</a:t>
            </a:r>
            <a:endParaRPr lang="de-DE" dirty="0"/>
          </a:p>
          <a:p>
            <a:endParaRPr lang="de-DE" dirty="0"/>
          </a:p>
          <a:p>
            <a:endParaRPr lang="en-US" sz="2200" b="1" dirty="0"/>
          </a:p>
          <a:p>
            <a:r>
              <a:rPr lang="en-US" sz="2200" b="1" dirty="0" smtClean="0"/>
              <a:t>23</a:t>
            </a:r>
            <a:r>
              <a:rPr lang="en-US" sz="2200" b="1" baseline="30000" dirty="0" smtClean="0"/>
              <a:t>rd</a:t>
            </a:r>
            <a:r>
              <a:rPr lang="en-US" sz="2200" b="1" dirty="0" smtClean="0"/>
              <a:t>- 25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</a:t>
            </a:r>
            <a:r>
              <a:rPr lang="en-US" sz="2200" b="1" dirty="0"/>
              <a:t>of </a:t>
            </a:r>
            <a:r>
              <a:rPr lang="de-DE" sz="2200" b="1" dirty="0" smtClean="0"/>
              <a:t>March 2021</a:t>
            </a:r>
            <a:endParaRPr lang="de-DE" sz="2200" dirty="0"/>
          </a:p>
          <a:p>
            <a:r>
              <a:rPr lang="en-GB" b="1" dirty="0"/>
              <a:t>Project Number: 2018-1-DE02-KA204-005014</a:t>
            </a:r>
            <a:endParaRPr lang="de-DE" dirty="0"/>
          </a:p>
          <a:p>
            <a:r>
              <a:rPr lang="en-US" b="1" dirty="0"/>
              <a:t/>
            </a:r>
            <a:br>
              <a:rPr lang="en-US" b="1" dirty="0"/>
            </a:br>
            <a:endParaRPr lang="en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589" y="6024146"/>
            <a:ext cx="3478307" cy="764698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87746" y="6594942"/>
            <a:ext cx="77007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"/>
              </a:spcBef>
              <a:spcAft>
                <a:spcPts val="0"/>
              </a:spcAft>
            </a:pPr>
            <a:r>
              <a:rPr lang="en-US" sz="900" spc="10" dirty="0">
                <a:solidFill>
                  <a:srgbClr val="6C6C6C"/>
                </a:solidFill>
                <a:latin typeface="Centaur"/>
                <a:cs typeface="Centaur"/>
              </a:rPr>
              <a:t>The European Commission support for the production of this publication does not constitute an endorsement of the contents which reflects the views only of the authors, </a:t>
            </a:r>
          </a:p>
          <a:p>
            <a:pPr algn="ctr">
              <a:spcBef>
                <a:spcPts val="5"/>
              </a:spcBef>
              <a:spcAft>
                <a:spcPts val="0"/>
              </a:spcAft>
            </a:pPr>
            <a:r>
              <a:rPr lang="en-US" sz="900" spc="10" dirty="0">
                <a:solidFill>
                  <a:srgbClr val="6C6C6C"/>
                </a:solidFill>
                <a:latin typeface="Centaur"/>
                <a:cs typeface="Centaur"/>
              </a:rPr>
              <a:t>and the Commission cannot be held responsible for any use which may be made of the information contained therein.</a:t>
            </a:r>
            <a:endParaRPr lang="de-DE" sz="900" spc="10" dirty="0">
              <a:solidFill>
                <a:srgbClr val="6C6C6C"/>
              </a:solidFill>
              <a:latin typeface="Centaur"/>
              <a:cs typeface="Centaur"/>
            </a:endParaRPr>
          </a:p>
        </p:txBody>
      </p:sp>
    </p:spTree>
    <p:extLst>
      <p:ext uri="{BB962C8B-B14F-4D97-AF65-F5344CB8AC3E}">
        <p14:creationId xmlns:p14="http://schemas.microsoft.com/office/powerpoint/2010/main" val="323785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9">
            <a:extLst>
              <a:ext uri="{FF2B5EF4-FFF2-40B4-BE49-F238E27FC236}">
                <a16:creationId xmlns:a16="http://schemas.microsoft.com/office/drawing/2014/main" id="{4E0BEA6F-4615-48B3-9395-22B4EB1A12C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154" y="98220"/>
            <a:ext cx="1998846" cy="2160165"/>
          </a:xfrm>
          <a:prstGeom prst="rect">
            <a:avLst/>
          </a:prstGeom>
        </p:spPr>
      </p:pic>
      <p:sp>
        <p:nvSpPr>
          <p:cNvPr id="6" name="Inhaltsplatzhalter 6"/>
          <p:cNvSpPr>
            <a:spLocks noGrp="1"/>
          </p:cNvSpPr>
          <p:nvPr>
            <p:ph idx="1"/>
          </p:nvPr>
        </p:nvSpPr>
        <p:spPr>
          <a:xfrm>
            <a:off x="1958741" y="749527"/>
            <a:ext cx="8229600" cy="573417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GB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Welcome to our Online Meeting</a:t>
            </a:r>
            <a:r>
              <a:rPr lang="en-GB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!</a:t>
            </a:r>
          </a:p>
        </p:txBody>
      </p:sp>
      <p:sp>
        <p:nvSpPr>
          <p:cNvPr id="8" name="Rechteck 7"/>
          <p:cNvSpPr/>
          <p:nvPr/>
        </p:nvSpPr>
        <p:spPr>
          <a:xfrm>
            <a:off x="0" y="3338754"/>
            <a:ext cx="121919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</a:t>
            </a:r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NGEnvironment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Survival Guide and Policy Paper Conference</a:t>
            </a:r>
            <a:endParaRPr lang="de-DE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Shape 84"/>
          <p:cNvSpPr txBox="1">
            <a:spLocks/>
          </p:cNvSpPr>
          <p:nvPr/>
        </p:nvSpPr>
        <p:spPr>
          <a:xfrm>
            <a:off x="3410919" y="5248847"/>
            <a:ext cx="6083149" cy="7848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/>
              <a:t>NGEnvironment</a:t>
            </a:r>
            <a:br>
              <a:rPr lang="en-US" sz="2200" b="1" dirty="0"/>
            </a:br>
            <a:r>
              <a:rPr lang="en-US" sz="2200" b="1" dirty="0" smtClean="0"/>
              <a:t>5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Partner </a:t>
            </a:r>
            <a:r>
              <a:rPr lang="en-US" sz="2200" b="1" dirty="0"/>
              <a:t>Meeting via ZOOM</a:t>
            </a:r>
            <a:br>
              <a:rPr lang="en-US" sz="2200" b="1" dirty="0"/>
            </a:br>
            <a:r>
              <a:rPr lang="en-US" sz="2200" b="1" dirty="0" smtClean="0"/>
              <a:t>23</a:t>
            </a:r>
            <a:r>
              <a:rPr lang="en-US" sz="2200" b="1" baseline="30000" dirty="0" smtClean="0"/>
              <a:t>rd</a:t>
            </a:r>
            <a:r>
              <a:rPr lang="en-US" sz="2200" b="1" dirty="0" smtClean="0"/>
              <a:t>- 25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</a:t>
            </a:r>
            <a:r>
              <a:rPr lang="en-US" sz="2200" b="1" dirty="0"/>
              <a:t>of </a:t>
            </a:r>
            <a:r>
              <a:rPr lang="de-DE" sz="2200" b="1" dirty="0" smtClean="0"/>
              <a:t>March 2021</a:t>
            </a:r>
            <a:endParaRPr lang="de-DE" sz="2200" dirty="0"/>
          </a:p>
          <a:p>
            <a:r>
              <a:rPr lang="en-GB" b="1" dirty="0"/>
              <a:t>Project Number: 2018-1-DE02-KA204-005014</a:t>
            </a:r>
            <a:endParaRPr lang="de-DE" dirty="0"/>
          </a:p>
          <a:p>
            <a:r>
              <a:rPr lang="en-US" b="1" dirty="0"/>
              <a:t/>
            </a:r>
            <a:br>
              <a:rPr lang="en-US" b="1" dirty="0"/>
            </a:br>
            <a:endParaRPr lang="en" dirty="0"/>
          </a:p>
        </p:txBody>
      </p:sp>
      <p:pic>
        <p:nvPicPr>
          <p:cNvPr id="2" name="Picture 2" descr="NGEnvironment-Logo-768x76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688" y="1189914"/>
            <a:ext cx="2254506" cy="2254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 3" descr="logosbeneficaireserasmusleft_en"/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632" y="6169373"/>
            <a:ext cx="2838450" cy="628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299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061647" y="1760549"/>
            <a:ext cx="7767851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 - Venue:</a:t>
            </a:r>
          </a:p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ZOOM instead of</a:t>
            </a:r>
          </a:p>
          <a:p>
            <a:r>
              <a:rPr lang="en-US" sz="2400" b="1" dirty="0"/>
              <a:t>Across Limits Ltd. (AL</a:t>
            </a:r>
            <a:r>
              <a:rPr lang="en-US" sz="2400" b="1" dirty="0" smtClean="0"/>
              <a:t>)</a:t>
            </a:r>
          </a:p>
          <a:p>
            <a:r>
              <a:rPr lang="de-DE" sz="2400" dirty="0" err="1"/>
              <a:t>Hilltop</a:t>
            </a:r>
            <a:r>
              <a:rPr lang="de-DE" sz="2400" dirty="0"/>
              <a:t> </a:t>
            </a:r>
            <a:r>
              <a:rPr lang="de-DE" sz="2400" dirty="0" err="1"/>
              <a:t>Gardens</a:t>
            </a:r>
            <a:r>
              <a:rPr lang="de-DE" sz="2400" dirty="0"/>
              <a:t>,</a:t>
            </a:r>
          </a:p>
          <a:p>
            <a:r>
              <a:rPr lang="de-DE" sz="2400" dirty="0" err="1"/>
              <a:t>Triq</a:t>
            </a:r>
            <a:r>
              <a:rPr lang="de-DE" sz="2400" dirty="0"/>
              <a:t> L-</a:t>
            </a:r>
            <a:r>
              <a:rPr lang="de-DE" sz="2400" dirty="0" err="1"/>
              <a:t>Inkwina</a:t>
            </a:r>
            <a:r>
              <a:rPr lang="de-DE" sz="2400" dirty="0"/>
              <a:t>,</a:t>
            </a:r>
          </a:p>
          <a:p>
            <a:r>
              <a:rPr lang="de-DE" sz="2400" dirty="0" err="1"/>
              <a:t>Naxxar</a:t>
            </a:r>
            <a:r>
              <a:rPr lang="de-DE" sz="2400" dirty="0"/>
              <a:t>, NXR2641</a:t>
            </a:r>
          </a:p>
          <a:p>
            <a:r>
              <a:rPr lang="de-DE" sz="2400" dirty="0"/>
              <a:t>Malta</a:t>
            </a:r>
          </a:p>
        </p:txBody>
      </p:sp>
      <p:pic>
        <p:nvPicPr>
          <p:cNvPr id="3" name="Bild 3" descr="logosbeneficaireserasmusleft_en"/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632" y="6169373"/>
            <a:ext cx="2838450" cy="628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54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0156" y="677376"/>
            <a:ext cx="8911687" cy="1280890"/>
          </a:xfrm>
        </p:spPr>
        <p:txBody>
          <a:bodyPr rtlCol="0">
            <a:normAutofit/>
          </a:bodyPr>
          <a:lstStyle/>
          <a:p>
            <a:r>
              <a:rPr lang="en-US" b="1" dirty="0"/>
              <a:t>Tuesday, </a:t>
            </a:r>
            <a:r>
              <a:rPr lang="en-US" b="1" dirty="0" smtClean="0"/>
              <a:t>23</a:t>
            </a:r>
            <a:r>
              <a:rPr lang="en-US" b="1" baseline="30000" dirty="0" smtClean="0"/>
              <a:t>rd</a:t>
            </a:r>
            <a:r>
              <a:rPr lang="en-US" b="1" dirty="0" smtClean="0"/>
              <a:t> </a:t>
            </a:r>
            <a:r>
              <a:rPr lang="en-US" b="1" dirty="0"/>
              <a:t>of </a:t>
            </a:r>
            <a:r>
              <a:rPr lang="en-US" b="1" dirty="0" smtClean="0"/>
              <a:t>March 2021</a:t>
            </a:r>
            <a:br>
              <a:rPr lang="en-US" b="1" dirty="0" smtClean="0"/>
            </a:br>
            <a:r>
              <a:rPr lang="de-DE" b="1" dirty="0" smtClean="0"/>
              <a:t>Start </a:t>
            </a:r>
            <a:r>
              <a:rPr lang="de-DE" b="1" dirty="0"/>
              <a:t>day</a:t>
            </a:r>
            <a:endParaRPr lang="pt-PT" dirty="0">
              <a:latin typeface="Centaur" panose="02030504050205020304" pitchFamily="18" charset="0"/>
            </a:endParaRPr>
          </a:p>
        </p:txBody>
      </p:sp>
      <p:pic>
        <p:nvPicPr>
          <p:cNvPr id="5" name="Imagem 9">
            <a:extLst>
              <a:ext uri="{FF2B5EF4-FFF2-40B4-BE49-F238E27FC236}">
                <a16:creationId xmlns:a16="http://schemas.microsoft.com/office/drawing/2014/main" id="{4E0BEA6F-4615-48B3-9395-22B4EB1A12C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154" y="98220"/>
            <a:ext cx="1998846" cy="2160165"/>
          </a:xfrm>
          <a:prstGeom prst="rect">
            <a:avLst/>
          </a:prstGeom>
        </p:spPr>
      </p:pic>
      <p:pic>
        <p:nvPicPr>
          <p:cNvPr id="8" name="Bild 3" descr="logosbeneficaireserasmusleft_en"/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632" y="6169373"/>
            <a:ext cx="2838450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1876" y="1420632"/>
            <a:ext cx="5362575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53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0156" y="677376"/>
            <a:ext cx="8911687" cy="1280890"/>
          </a:xfrm>
        </p:spPr>
        <p:txBody>
          <a:bodyPr rtlCol="0">
            <a:normAutofit/>
          </a:bodyPr>
          <a:lstStyle/>
          <a:p>
            <a:r>
              <a:rPr lang="en-US" b="1" dirty="0"/>
              <a:t>Wednesday, </a:t>
            </a:r>
            <a:r>
              <a:rPr lang="en-US" b="1" dirty="0" smtClean="0"/>
              <a:t>24th </a:t>
            </a:r>
            <a:r>
              <a:rPr lang="en-US" b="1" dirty="0"/>
              <a:t>of </a:t>
            </a:r>
            <a:r>
              <a:rPr lang="en-US" b="1" dirty="0" smtClean="0"/>
              <a:t>March 2021</a:t>
            </a:r>
            <a:r>
              <a:rPr lang="en-US" b="1" dirty="0"/>
              <a:t/>
            </a:r>
            <a:br>
              <a:rPr lang="en-US" b="1" dirty="0"/>
            </a:br>
            <a:r>
              <a:rPr lang="de-DE" b="1" dirty="0"/>
              <a:t>Second workshop day!</a:t>
            </a:r>
            <a:endParaRPr lang="pt-PT" dirty="0">
              <a:latin typeface="Centaur" panose="02030504050205020304" pitchFamily="18" charset="0"/>
            </a:endParaRPr>
          </a:p>
        </p:txBody>
      </p:sp>
      <p:pic>
        <p:nvPicPr>
          <p:cNvPr id="6" name="Imagem 9">
            <a:extLst>
              <a:ext uri="{FF2B5EF4-FFF2-40B4-BE49-F238E27FC236}">
                <a16:creationId xmlns:a16="http://schemas.microsoft.com/office/drawing/2014/main" id="{4E0BEA6F-4615-48B3-9395-22B4EB1A12C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154" y="98220"/>
            <a:ext cx="1998846" cy="2160165"/>
          </a:xfrm>
          <a:prstGeom prst="rect">
            <a:avLst/>
          </a:prstGeom>
        </p:spPr>
      </p:pic>
      <p:pic>
        <p:nvPicPr>
          <p:cNvPr id="8" name="Bild 3" descr="logosbeneficaireserasmusleft_en"/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632" y="6169373"/>
            <a:ext cx="2838450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5641" y="2116570"/>
            <a:ext cx="521970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51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0156" y="677376"/>
            <a:ext cx="8911687" cy="1280890"/>
          </a:xfrm>
        </p:spPr>
        <p:txBody>
          <a:bodyPr rtlCol="0">
            <a:normAutofit/>
          </a:bodyPr>
          <a:lstStyle/>
          <a:p>
            <a:r>
              <a:rPr lang="en-US" b="1" dirty="0"/>
              <a:t>Wednesday, </a:t>
            </a:r>
            <a:r>
              <a:rPr lang="en-US" b="1" dirty="0" smtClean="0"/>
              <a:t>24th </a:t>
            </a:r>
            <a:r>
              <a:rPr lang="en-US" b="1" dirty="0"/>
              <a:t>of </a:t>
            </a:r>
            <a:r>
              <a:rPr lang="en-US" b="1" dirty="0" smtClean="0"/>
              <a:t>March 2021</a:t>
            </a:r>
            <a:r>
              <a:rPr lang="en-US" b="1" dirty="0"/>
              <a:t/>
            </a:r>
            <a:br>
              <a:rPr lang="en-US" b="1" dirty="0"/>
            </a:br>
            <a:r>
              <a:rPr lang="de-DE" b="1" dirty="0"/>
              <a:t>Second workshop day!</a:t>
            </a:r>
            <a:endParaRPr lang="pt-PT" dirty="0">
              <a:latin typeface="Centaur" panose="02030504050205020304" pitchFamily="18" charset="0"/>
            </a:endParaRPr>
          </a:p>
        </p:txBody>
      </p:sp>
      <p:pic>
        <p:nvPicPr>
          <p:cNvPr id="6" name="Imagem 9">
            <a:extLst>
              <a:ext uri="{FF2B5EF4-FFF2-40B4-BE49-F238E27FC236}">
                <a16:creationId xmlns:a16="http://schemas.microsoft.com/office/drawing/2014/main" id="{4E0BEA6F-4615-48B3-9395-22B4EB1A12C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154" y="98220"/>
            <a:ext cx="1998846" cy="2160165"/>
          </a:xfrm>
          <a:prstGeom prst="rect">
            <a:avLst/>
          </a:prstGeom>
        </p:spPr>
      </p:pic>
      <p:pic>
        <p:nvPicPr>
          <p:cNvPr id="8" name="Bild 3" descr="logosbeneficaireserasmusleft_en"/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632" y="6169373"/>
            <a:ext cx="2838450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3385" y="2537422"/>
            <a:ext cx="5946927" cy="290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0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0156" y="677376"/>
            <a:ext cx="8911687" cy="1280890"/>
          </a:xfrm>
        </p:spPr>
        <p:txBody>
          <a:bodyPr rtlCol="0">
            <a:normAutofit/>
          </a:bodyPr>
          <a:lstStyle/>
          <a:p>
            <a:r>
              <a:rPr lang="en-US" b="1" dirty="0"/>
              <a:t>Thursday, </a:t>
            </a:r>
            <a:r>
              <a:rPr lang="en-US" b="1" dirty="0" smtClean="0"/>
              <a:t>25th </a:t>
            </a:r>
            <a:r>
              <a:rPr lang="en-US" b="1" dirty="0"/>
              <a:t>of </a:t>
            </a:r>
            <a:r>
              <a:rPr lang="en-US" b="1" dirty="0" smtClean="0"/>
              <a:t>March 2021–</a:t>
            </a:r>
            <a:r>
              <a:rPr lang="en-US" b="1" dirty="0"/>
              <a:t/>
            </a:r>
            <a:br>
              <a:rPr lang="en-US" b="1" dirty="0"/>
            </a:br>
            <a:r>
              <a:rPr lang="de-DE" b="1" dirty="0"/>
              <a:t>Third Workshop day!</a:t>
            </a:r>
            <a:endParaRPr lang="pt-PT" dirty="0">
              <a:latin typeface="Centaur" panose="02030504050205020304" pitchFamily="18" charset="0"/>
            </a:endParaRPr>
          </a:p>
        </p:txBody>
      </p:sp>
      <p:pic>
        <p:nvPicPr>
          <p:cNvPr id="6" name="Imagem 9">
            <a:extLst>
              <a:ext uri="{FF2B5EF4-FFF2-40B4-BE49-F238E27FC236}">
                <a16:creationId xmlns:a16="http://schemas.microsoft.com/office/drawing/2014/main" id="{4E0BEA6F-4615-48B3-9395-22B4EB1A12C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154" y="64353"/>
            <a:ext cx="1998846" cy="2160165"/>
          </a:xfrm>
          <a:prstGeom prst="rect">
            <a:avLst/>
          </a:prstGeom>
        </p:spPr>
      </p:pic>
      <p:pic>
        <p:nvPicPr>
          <p:cNvPr id="8" name="Bild 3" descr="logosbeneficaireserasmusleft_en"/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632" y="6169373"/>
            <a:ext cx="2838450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2148" y="1854921"/>
            <a:ext cx="5210175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76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CB89D3FF-BE6A-4307-BC40-72D2B0089F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408" y="6310490"/>
            <a:ext cx="2034173" cy="447208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2037B4A-8D7D-44E4-BB13-4E42D72A28C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49E39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73" b="91900" l="9804" r="89916">
                        <a14:foregroundMark x1="18207" y1="42056" x2="18207" y2="42056"/>
                        <a14:foregroundMark x1="16807" y1="46106" x2="16807" y2="46106"/>
                        <a14:foregroundMark x1="15966" y1="51402" x2="15966" y2="51402"/>
                        <a14:foregroundMark x1="62465" y1="8411" x2="62465" y2="8411"/>
                        <a14:foregroundMark x1="53221" y1="4673" x2="53221" y2="4673"/>
                        <a14:foregroundMark x1="39496" y1="11526" x2="39496" y2="11526"/>
                        <a14:foregroundMark x1="41457" y1="13084" x2="41457" y2="13084"/>
                        <a14:foregroundMark x1="35854" y1="10592" x2="35854" y2="10592"/>
                        <a14:foregroundMark x1="32493" y1="14019" x2="32493" y2="14019"/>
                        <a14:foregroundMark x1="29972" y1="18380" x2="29972" y2="18380"/>
                        <a14:foregroundMark x1="31933" y1="41433" x2="31933" y2="41433"/>
                        <a14:foregroundMark x1="36415" y1="43614" x2="36415" y2="43614"/>
                        <a14:foregroundMark x1="64426" y1="44860" x2="64426" y2="44860"/>
                        <a14:foregroundMark x1="57703" y1="91900" x2="57703" y2="91900"/>
                        <a14:foregroundMark x1="18207" y1="56698" x2="18207" y2="56698"/>
                        <a14:foregroundMark x1="20448" y1="36760" x2="20448" y2="36760"/>
                        <a14:foregroundMark x1="46218" y1="9346" x2="46218" y2="9346"/>
                        <a14:foregroundMark x1="65546" y1="14642" x2="65546" y2="14642"/>
                        <a14:foregroundMark x1="68347" y1="15888" x2="68347" y2="15888"/>
                        <a14:foregroundMark x1="77031" y1="25545" x2="77031" y2="25545"/>
                        <a14:foregroundMark x1="80112" y1="28660" x2="80112" y2="28660"/>
                        <a14:foregroundMark x1="82073" y1="32399" x2="82073" y2="32399"/>
                        <a14:foregroundMark x1="82073" y1="37072" x2="82073" y2="37072"/>
                        <a14:foregroundMark x1="84034" y1="41121" x2="84034" y2="41121"/>
                        <a14:foregroundMark x1="82913" y1="46417" x2="82913" y2="46417"/>
                        <a14:foregroundMark x1="79832" y1="63863" x2="79832" y2="63863"/>
                        <a14:foregroundMark x1="77591" y1="67601" x2="77591" y2="67601"/>
                        <a14:foregroundMark x1="73950" y1="72274" x2="73950" y2="72274"/>
                        <a14:foregroundMark x1="70868" y1="74766" x2="70868" y2="74766"/>
                        <a14:foregroundMark x1="66947" y1="77570" x2="66947" y2="77570"/>
                        <a14:foregroundMark x1="62465" y1="81308" x2="62465" y2="81308"/>
                        <a14:foregroundMark x1="43978" y1="82866" x2="43978" y2="82866"/>
                        <a14:foregroundMark x1="38655" y1="80997" x2="38655" y2="80997"/>
                        <a14:foregroundMark x1="34734" y1="79751" x2="34734" y2="79751"/>
                        <a14:foregroundMark x1="30252" y1="77882" x2="30252" y2="77882"/>
                        <a14:foregroundMark x1="25490" y1="74143" x2="25490" y2="74143"/>
                        <a14:foregroundMark x1="22129" y1="71651" x2="22129" y2="71651"/>
                        <a14:foregroundMark x1="20168" y1="67290" x2="20168" y2="672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559" y="4080744"/>
            <a:ext cx="2719526" cy="2445288"/>
          </a:xfrm>
          <a:prstGeom prst="rect">
            <a:avLst/>
          </a:prstGeom>
        </p:spPr>
      </p:pic>
      <p:sp>
        <p:nvSpPr>
          <p:cNvPr id="5" name="Shape 304"/>
          <p:cNvSpPr txBox="1">
            <a:spLocks/>
          </p:cNvSpPr>
          <p:nvPr/>
        </p:nvSpPr>
        <p:spPr>
          <a:xfrm>
            <a:off x="2831977" y="1612812"/>
            <a:ext cx="7081200" cy="2799900"/>
          </a:xfrm>
          <a:prstGeom prst="rect">
            <a:avLst/>
          </a:prstGeom>
          <a:ln>
            <a:solidFill>
              <a:srgbClr val="05234E"/>
            </a:solidFill>
          </a:ln>
        </p:spPr>
        <p:txBody>
          <a:bodyPr vert="horz" lIns="91425" tIns="91425" rIns="91425" bIns="91425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Font typeface="Wingdings 3" charset="2"/>
              <a:buNone/>
            </a:pPr>
            <a:r>
              <a:rPr lang="de-DE" sz="3600" b="1">
                <a:solidFill>
                  <a:srgbClr val="05234E"/>
                </a:solidFill>
              </a:rPr>
              <a:t>Contact</a:t>
            </a:r>
            <a:endParaRPr lang="en" sz="3600" b="1">
              <a:solidFill>
                <a:srgbClr val="05234E"/>
              </a:solidFill>
            </a:endParaRPr>
          </a:p>
          <a:p>
            <a:pPr algn="ctr">
              <a:spcBef>
                <a:spcPts val="0"/>
              </a:spcBef>
              <a:buFont typeface="Wingdings 3" charset="2"/>
              <a:buNone/>
            </a:pPr>
            <a:r>
              <a:rPr lang="fi-FI"/>
              <a:t>Marc Beutner</a:t>
            </a:r>
            <a:br>
              <a:rPr lang="fi-FI"/>
            </a:br>
            <a:r>
              <a:rPr lang="fi-FI"/>
              <a:t>University Paderborn, Warburger Str. 100</a:t>
            </a:r>
            <a:br>
              <a:rPr lang="fi-FI"/>
            </a:br>
            <a:r>
              <a:rPr lang="fi-FI"/>
              <a:t>33098 Paderborn, Germany</a:t>
            </a:r>
            <a:br>
              <a:rPr lang="fi-FI"/>
            </a:br>
            <a:r>
              <a:rPr lang="fi-FI">
                <a:hlinkClick r:id="rId5"/>
              </a:rPr>
              <a:t>Marc.Beutner@uni-paderborn.de</a:t>
            </a:r>
            <a:endParaRPr lang="fi-FI"/>
          </a:p>
          <a:p>
            <a:pPr algn="ctr">
              <a:buFont typeface="Wingdings 3" charset="2"/>
              <a:buNone/>
            </a:pPr>
            <a:r>
              <a:rPr lang="fi-FI" sz="1200"/>
              <a:t>http://wiwi.uni-paderborn.de/department5/</a:t>
            </a:r>
            <a:br>
              <a:rPr lang="fi-FI" sz="1200"/>
            </a:br>
            <a:r>
              <a:rPr lang="fi-FI" sz="1200"/>
              <a:t>wirtschaftspaedagogik-prof-beutner/</a:t>
            </a:r>
          </a:p>
          <a:p>
            <a:pPr algn="ctr">
              <a:spcBef>
                <a:spcPts val="0"/>
              </a:spcBef>
              <a:buFont typeface="Wingdings 3" charset="2"/>
              <a:buNone/>
            </a:pPr>
            <a:endParaRPr lang="en" sz="1200" dirty="0"/>
          </a:p>
        </p:txBody>
      </p:sp>
      <p:sp>
        <p:nvSpPr>
          <p:cNvPr id="6" name="Rechteck 5"/>
          <p:cNvSpPr/>
          <p:nvPr/>
        </p:nvSpPr>
        <p:spPr>
          <a:xfrm>
            <a:off x="3526581" y="6488668"/>
            <a:ext cx="77007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"/>
              </a:spcBef>
              <a:spcAft>
                <a:spcPts val="0"/>
              </a:spcAft>
            </a:pPr>
            <a:r>
              <a:rPr lang="en-US" sz="900" spc="10" dirty="0">
                <a:solidFill>
                  <a:srgbClr val="6C6C6C"/>
                </a:solidFill>
                <a:latin typeface="Centaur"/>
                <a:cs typeface="Centaur"/>
              </a:rPr>
              <a:t>The European Commission support for the production of this publication does not constitute an endorsement of the contents which reflects the views only of the authors, </a:t>
            </a:r>
          </a:p>
          <a:p>
            <a:pPr algn="ctr">
              <a:spcBef>
                <a:spcPts val="5"/>
              </a:spcBef>
              <a:spcAft>
                <a:spcPts val="0"/>
              </a:spcAft>
            </a:pPr>
            <a:r>
              <a:rPr lang="en-US" sz="900" spc="10" dirty="0">
                <a:solidFill>
                  <a:srgbClr val="6C6C6C"/>
                </a:solidFill>
                <a:latin typeface="Centaur"/>
                <a:cs typeface="Centaur"/>
              </a:rPr>
              <a:t>and the Commission cannot be held responsible for any use which may be made of the information contained therein.</a:t>
            </a:r>
            <a:endParaRPr lang="de-DE" sz="900" spc="10" dirty="0">
              <a:solidFill>
                <a:srgbClr val="6C6C6C"/>
              </a:solidFill>
              <a:latin typeface="Centaur"/>
              <a:cs typeface="Centaur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" y="6373091"/>
            <a:ext cx="1137033" cy="42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29403"/>
      </p:ext>
    </p:extLst>
  </p:cSld>
  <p:clrMapOvr>
    <a:masterClrMapping/>
  </p:clrMapOvr>
</p:sld>
</file>

<file path=ppt/theme/theme1.xml><?xml version="1.0" encoding="utf-8"?>
<a:theme xmlns:a="http://schemas.openxmlformats.org/drawingml/2006/main" name="Haste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Hast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te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270</Words>
  <Application>Microsoft Office PowerPoint</Application>
  <PresentationFormat>Breitbild</PresentationFormat>
  <Paragraphs>38</Paragraphs>
  <Slides>8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Centaur</vt:lpstr>
      <vt:lpstr>Century Gothic</vt:lpstr>
      <vt:lpstr>Times New Roman</vt:lpstr>
      <vt:lpstr>Wingdings 3</vt:lpstr>
      <vt:lpstr>Haste</vt:lpstr>
      <vt:lpstr>NGEnvironment</vt:lpstr>
      <vt:lpstr>PowerPoint-Präsentation</vt:lpstr>
      <vt:lpstr>PowerPoint-Präsentation</vt:lpstr>
      <vt:lpstr>Tuesday, 23rd of March 2021 Start day</vt:lpstr>
      <vt:lpstr>Wednesday, 24th of March 2021 Second workshop day!</vt:lpstr>
      <vt:lpstr>Wednesday, 24th of March 2021 Second workshop day!</vt:lpstr>
      <vt:lpstr>Thursday, 25th of March 2021– Third Workshop day!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Utilizador</dc:creator>
  <cp:lastModifiedBy>Jana Stelzer</cp:lastModifiedBy>
  <cp:revision>51</cp:revision>
  <dcterms:created xsi:type="dcterms:W3CDTF">2018-10-17T08:34:29Z</dcterms:created>
  <dcterms:modified xsi:type="dcterms:W3CDTF">2021-03-22T05:36:17Z</dcterms:modified>
</cp:coreProperties>
</file>