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57" r:id="rId2"/>
    <p:sldId id="358" r:id="rId3"/>
    <p:sldId id="343" r:id="rId4"/>
    <p:sldId id="336" r:id="rId5"/>
    <p:sldId id="338" r:id="rId6"/>
    <p:sldId id="339" r:id="rId7"/>
    <p:sldId id="347" r:id="rId8"/>
    <p:sldId id="348" r:id="rId9"/>
    <p:sldId id="352" r:id="rId10"/>
    <p:sldId id="341" r:id="rId11"/>
    <p:sldId id="345" r:id="rId12"/>
    <p:sldId id="346" r:id="rId13"/>
    <p:sldId id="342" r:id="rId14"/>
    <p:sldId id="350" r:id="rId15"/>
    <p:sldId id="354" r:id="rId16"/>
    <p:sldId id="360" r:id="rId17"/>
    <p:sldId id="353" r:id="rId18"/>
    <p:sldId id="355" r:id="rId19"/>
    <p:sldId id="356" r:id="rId20"/>
    <p:sldId id="359" r:id="rId21"/>
    <p:sldId id="362" r:id="rId22"/>
    <p:sldId id="361" r:id="rId23"/>
    <p:sldId id="31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C16CC-42FE-44E9-B127-5508E17F96D2}" type="datetimeFigureOut">
              <a:rPr lang="pt-PT" smtClean="0"/>
              <a:t>23/03/2021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3446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985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12202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0D1FD-E96F-444D-B9AE-8C604F0FA278}" type="slidenum">
              <a:rPr lang="pt-PT" smtClean="0"/>
              <a:t>‹Nr.›</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706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364058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398353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769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40043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397396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23/03/2021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181536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88452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23/03/2021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185703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23/03/2021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556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23/03/2021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127325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4391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23/03/2021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0D1FD-E96F-444D-B9AE-8C604F0FA278}" type="slidenum">
              <a:rPr lang="pt-PT" smtClean="0"/>
              <a:t>‹Nr.›</a:t>
            </a:fld>
            <a:endParaRPr lang="pt-PT"/>
          </a:p>
        </p:txBody>
      </p:sp>
    </p:spTree>
    <p:extLst>
      <p:ext uri="{BB962C8B-B14F-4D97-AF65-F5344CB8AC3E}">
        <p14:creationId xmlns:p14="http://schemas.microsoft.com/office/powerpoint/2010/main" val="34154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23/03/2021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20D1FD-E96F-444D-B9AE-8C604F0FA278}" type="slidenum">
              <a:rPr lang="pt-PT" smtClean="0"/>
              <a:t>‹Nr.›</a:t>
            </a:fld>
            <a:endParaRPr lang="pt-PT"/>
          </a:p>
        </p:txBody>
      </p:sp>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hyperlink" Target="mailto:Marc.Beutner@uni-paderbor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err="1"/>
              <a:t>NGEnvironment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lstStyle/>
          <a:p>
            <a:r>
              <a:rPr lang="en-US" dirty="0"/>
              <a:t>Foster European Active Citizenship and Sustainability</a:t>
            </a:r>
            <a:br>
              <a:rPr lang="en-US" dirty="0"/>
            </a:br>
            <a:r>
              <a:rPr lang="en-US" dirty="0"/>
              <a:t>Through Ecological Thinking by NGOs</a:t>
            </a:r>
            <a:endParaRPr lang="pt-PT" dirty="0"/>
          </a:p>
        </p:txBody>
      </p:sp>
      <p:pic>
        <p:nvPicPr>
          <p:cNvPr id="6" name="Imagem 5">
            <a:extLst>
              <a:ext uri="{FF2B5EF4-FFF2-40B4-BE49-F238E27FC236}">
                <a16:creationId xmlns:a16="http://schemas.microsoft.com/office/drawing/2014/main" id="{F7ADE580-B0AA-4F3A-80EF-0B849899104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1479" r="30115"/>
          <a:stretch/>
        </p:blipFill>
        <p:spPr>
          <a:xfrm>
            <a:off x="8859915" y="0"/>
            <a:ext cx="3332085" cy="3530712"/>
          </a:xfrm>
          <a:prstGeom prst="rect">
            <a:avLst/>
          </a:prstGeom>
        </p:spPr>
      </p:pic>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2"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b="1" dirty="0" smtClean="0"/>
              <a:t>Current Status</a:t>
            </a:r>
            <a:endParaRPr lang="pt-PT" sz="2400" dirty="0"/>
          </a:p>
        </p:txBody>
      </p:sp>
      <p:sp>
        <p:nvSpPr>
          <p:cNvPr id="9" name="Shape 84"/>
          <p:cNvSpPr txBox="1">
            <a:spLocks/>
          </p:cNvSpPr>
          <p:nvPr/>
        </p:nvSpPr>
        <p:spPr>
          <a:xfrm>
            <a:off x="2589212" y="355128"/>
            <a:ext cx="6083149"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NGEnvironment</a:t>
            </a:r>
            <a:br>
              <a:rPr lang="en-US" sz="2200" b="1" dirty="0"/>
            </a:br>
            <a:r>
              <a:rPr lang="en-US" sz="2200" b="1" dirty="0" smtClean="0"/>
              <a:t>5th </a:t>
            </a:r>
            <a:r>
              <a:rPr lang="en-US" sz="2200" b="1" dirty="0"/>
              <a:t>Partner Meeting via ZOOM</a:t>
            </a:r>
            <a:br>
              <a:rPr lang="en-US" sz="2200" b="1" dirty="0"/>
            </a:br>
            <a:r>
              <a:rPr lang="en-US" b="1" dirty="0"/>
              <a:t>The </a:t>
            </a:r>
            <a:r>
              <a:rPr lang="en-US" b="1" dirty="0" err="1"/>
              <a:t>NGEnvironment</a:t>
            </a:r>
            <a:r>
              <a:rPr lang="en-US" b="1" dirty="0"/>
              <a:t> Survival Guide and Policy Paper Conference</a:t>
            </a:r>
            <a:endParaRPr lang="de-DE" dirty="0"/>
          </a:p>
          <a:p>
            <a:endParaRPr lang="de-DE" dirty="0"/>
          </a:p>
          <a:p>
            <a:endParaRPr lang="en-US" sz="2200" b="1" dirty="0"/>
          </a:p>
          <a:p>
            <a:r>
              <a:rPr lang="en-US" sz="2200" b="1" dirty="0" smtClean="0"/>
              <a:t>23</a:t>
            </a:r>
            <a:r>
              <a:rPr lang="en-US" sz="2200" b="1" baseline="30000" dirty="0" smtClean="0"/>
              <a:t>rd</a:t>
            </a:r>
            <a:r>
              <a:rPr lang="en-US" sz="2200" b="1" dirty="0" smtClean="0"/>
              <a:t>- 25</a:t>
            </a:r>
            <a:r>
              <a:rPr lang="en-US" sz="2200" b="1" baseline="30000" dirty="0" smtClean="0"/>
              <a:t>th</a:t>
            </a:r>
            <a:r>
              <a:rPr lang="en-US" sz="2200" b="1" dirty="0" smtClean="0"/>
              <a:t> </a:t>
            </a:r>
            <a:r>
              <a:rPr lang="en-US" sz="2200" b="1" dirty="0"/>
              <a:t>of </a:t>
            </a:r>
            <a:r>
              <a:rPr lang="de-DE" sz="2200" b="1" dirty="0" smtClean="0"/>
              <a:t>March 2021</a:t>
            </a:r>
            <a:endParaRPr lang="de-DE" sz="2200" dirty="0"/>
          </a:p>
          <a:p>
            <a:r>
              <a:rPr lang="en-GB" b="1" dirty="0"/>
              <a:t>Project Number: 2018-1-DE02-KA204-005014</a:t>
            </a:r>
            <a:endParaRPr lang="de-DE" dirty="0"/>
          </a:p>
          <a:p>
            <a:r>
              <a:rPr lang="en-US" b="1" dirty="0"/>
              <a:t/>
            </a:r>
            <a:br>
              <a:rPr lang="en-US" b="1" dirty="0"/>
            </a:br>
            <a:endParaRPr lang="en"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7589" y="6024146"/>
            <a:ext cx="3478307" cy="764698"/>
          </a:xfrm>
          <a:prstGeom prst="rect">
            <a:avLst/>
          </a:prstGeom>
        </p:spPr>
      </p:pic>
      <p:sp>
        <p:nvSpPr>
          <p:cNvPr id="10" name="Rechteck 9"/>
          <p:cNvSpPr/>
          <p:nvPr/>
        </p:nvSpPr>
        <p:spPr>
          <a:xfrm>
            <a:off x="69273" y="6488668"/>
            <a:ext cx="7700772" cy="369332"/>
          </a:xfrm>
          <a:prstGeom prst="rect">
            <a:avLst/>
          </a:prstGeom>
        </p:spPr>
        <p:txBody>
          <a:bodyPr wrap="square">
            <a:spAutoFit/>
          </a:bodyPr>
          <a:lstStyle/>
          <a:p>
            <a:pPr algn="ctr">
              <a:spcBef>
                <a:spcPts val="5"/>
              </a:spcBef>
              <a:spcAft>
                <a:spcPts val="0"/>
              </a:spcAft>
            </a:pPr>
            <a:r>
              <a:rPr lang="en-US" sz="900" spc="10" dirty="0">
                <a:solidFill>
                  <a:srgbClr val="6C6C6C"/>
                </a:solidFill>
                <a:latin typeface="Centaur"/>
                <a:cs typeface="Centaur"/>
              </a:rPr>
              <a:t>The European Commission support for the production of this publication does not constitute an endorsement of the contents which reflects the views only of the authors, </a:t>
            </a:r>
          </a:p>
          <a:p>
            <a:pPr algn="ctr">
              <a:spcBef>
                <a:spcPts val="5"/>
              </a:spcBef>
              <a:spcAft>
                <a:spcPts val="0"/>
              </a:spcAft>
            </a:pPr>
            <a:r>
              <a:rPr lang="en-US" sz="900" spc="10" dirty="0">
                <a:solidFill>
                  <a:srgbClr val="6C6C6C"/>
                </a:solidFill>
                <a:latin typeface="Centaur"/>
                <a:cs typeface="Centaur"/>
              </a:rPr>
              <a:t>and the Commission cannot be held responsible for any use which may be made of the information contained therein.</a:t>
            </a:r>
            <a:endParaRPr lang="de-DE" sz="900" spc="10" dirty="0">
              <a:solidFill>
                <a:srgbClr val="6C6C6C"/>
              </a:solidFill>
              <a:latin typeface="Centaur"/>
              <a:cs typeface="Centaur"/>
            </a:endParaRPr>
          </a:p>
        </p:txBody>
      </p:sp>
    </p:spTree>
    <p:extLst>
      <p:ext uri="{BB962C8B-B14F-4D97-AF65-F5344CB8AC3E}">
        <p14:creationId xmlns:p14="http://schemas.microsoft.com/office/powerpoint/2010/main" val="247569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691079" y="2060753"/>
            <a:ext cx="9900000" cy="3742178"/>
          </a:xfrm>
          <a:prstGeom prst="rect">
            <a:avLst/>
          </a:prstGeom>
          <a:noFill/>
        </p:spPr>
        <p:txBody>
          <a:bodyPr wrap="square" rtlCol="0">
            <a:spAutoFit/>
          </a:bodyPr>
          <a:lstStyle/>
          <a:p>
            <a:pPr marL="457200" indent="-457200" algn="just">
              <a:lnSpc>
                <a:spcPct val="150000"/>
              </a:lnSpc>
              <a:buClr>
                <a:schemeClr val="accent1"/>
              </a:buClr>
              <a:buFont typeface="+mj-lt"/>
              <a:buAutoNum type="arabicParenR"/>
            </a:pPr>
            <a:r>
              <a:rPr lang="en-US" sz="2000" dirty="0">
                <a:latin typeface="Centaur" panose="02030504050205020304" pitchFamily="18" charset="0"/>
              </a:rPr>
              <a:t>To present role models for NGO leadership;</a:t>
            </a:r>
          </a:p>
          <a:p>
            <a:pPr marL="457200" indent="-457200" algn="just">
              <a:lnSpc>
                <a:spcPct val="150000"/>
              </a:lnSpc>
              <a:buClr>
                <a:schemeClr val="accent1"/>
              </a:buClr>
              <a:buFont typeface="+mj-lt"/>
              <a:buAutoNum type="arabicParenR"/>
            </a:pPr>
            <a:r>
              <a:rPr lang="en-US" sz="2000" dirty="0">
                <a:latin typeface="Centaur" panose="02030504050205020304" pitchFamily="18" charset="0"/>
              </a:rPr>
              <a:t>To provide instant access to a library of information resources; </a:t>
            </a:r>
          </a:p>
          <a:p>
            <a:pPr marL="457200" indent="-457200" algn="just">
              <a:lnSpc>
                <a:spcPct val="150000"/>
              </a:lnSpc>
              <a:buClr>
                <a:schemeClr val="accent1"/>
              </a:buClr>
              <a:buFont typeface="+mj-lt"/>
              <a:buAutoNum type="arabicParenR"/>
            </a:pPr>
            <a:r>
              <a:rPr lang="en-US" sz="2000" dirty="0">
                <a:latin typeface="Centaur" panose="02030504050205020304" pitchFamily="18" charset="0"/>
              </a:rPr>
              <a:t>To provide a range of on-line environments and forums where NGO leaders/staff members can exchange ideas and practices with their peers in partner countries, collaborate on potential joint ventures and support each other; </a:t>
            </a:r>
          </a:p>
          <a:p>
            <a:pPr marL="457200" indent="-457200" algn="just">
              <a:lnSpc>
                <a:spcPct val="150000"/>
              </a:lnSpc>
              <a:buClr>
                <a:schemeClr val="accent1"/>
              </a:buClr>
              <a:buFont typeface="+mj-lt"/>
              <a:buAutoNum type="arabicParenR"/>
            </a:pPr>
            <a:r>
              <a:rPr lang="en-US" sz="2000" dirty="0">
                <a:latin typeface="Centaur" panose="02030504050205020304" pitchFamily="18" charset="0"/>
              </a:rPr>
              <a:t>To demonstrate the powerful impact that civic action may present in contributing locally or regionally for solving major environmental issues, while at the same time alleviating social issues; </a:t>
            </a:r>
          </a:p>
          <a:p>
            <a:pPr marL="457200" indent="-457200" algn="just">
              <a:lnSpc>
                <a:spcPct val="150000"/>
              </a:lnSpc>
              <a:buClr>
                <a:schemeClr val="accent1"/>
              </a:buClr>
              <a:buFont typeface="+mj-lt"/>
              <a:buAutoNum type="arabicParenR"/>
            </a:pPr>
            <a:r>
              <a:rPr lang="en-US" sz="2000" dirty="0">
                <a:latin typeface="Centaur" panose="02030504050205020304" pitchFamily="18" charset="0"/>
              </a:rPr>
              <a:t>The observatory will feed powerful evidence-based content for the Policy Paper (IO8). </a:t>
            </a:r>
            <a:endParaRPr lang="en-US" i="1" dirty="0"/>
          </a:p>
        </p:txBody>
      </p:sp>
      <p:sp>
        <p:nvSpPr>
          <p:cNvPr id="8" name="Título 1"/>
          <p:cNvSpPr>
            <a:spLocks noGrp="1"/>
          </p:cNvSpPr>
          <p:nvPr>
            <p:ph type="title"/>
          </p:nvPr>
        </p:nvSpPr>
        <p:spPr>
          <a:xfrm>
            <a:off x="1691078" y="696061"/>
            <a:ext cx="10359408" cy="1499616"/>
          </a:xfrm>
        </p:spPr>
        <p:txBody>
          <a:bodyPr rtlCol="0">
            <a:normAutofit/>
          </a:bodyPr>
          <a:lstStyle/>
          <a:p>
            <a:r>
              <a:rPr lang="en-US" dirty="0">
                <a:solidFill>
                  <a:schemeClr val="tx1"/>
                </a:solidFill>
                <a:latin typeface="Centaur" panose="02030504050205020304" pitchFamily="18" charset="0"/>
              </a:rPr>
              <a:t>IO4 -  Online platform and observatory</a:t>
            </a:r>
          </a:p>
        </p:txBody>
      </p:sp>
      <p:pic>
        <p:nvPicPr>
          <p:cNvPr id="5" name="Picture 2">
            <a:extLst>
              <a:ext uri="{FF2B5EF4-FFF2-40B4-BE49-F238E27FC236}">
                <a16:creationId xmlns:a16="http://schemas.microsoft.com/office/drawing/2014/main" id="{8F59E3BF-4DE5-40D7-981A-3D745BA0837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580992" y="132501"/>
            <a:ext cx="2217430" cy="1682639"/>
          </a:xfrm>
          <a:prstGeom prst="rect">
            <a:avLst/>
          </a:prstGeom>
        </p:spPr>
      </p:pic>
      <p:pic>
        <p:nvPicPr>
          <p:cNvPr id="6" name="Bild 3" descr="logosbeneficaireserasmusleft_e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Tree>
    <p:extLst>
      <p:ext uri="{BB962C8B-B14F-4D97-AF65-F5344CB8AC3E}">
        <p14:creationId xmlns:p14="http://schemas.microsoft.com/office/powerpoint/2010/main" val="179452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659054" y="1853925"/>
            <a:ext cx="9900000" cy="5586145"/>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de-DE" sz="2000" dirty="0"/>
              <a:t>Not </a:t>
            </a:r>
            <a:r>
              <a:rPr lang="de-DE" sz="2000" dirty="0" err="1"/>
              <a:t>financed</a:t>
            </a:r>
            <a:r>
              <a:rPr lang="de-DE" sz="2000" dirty="0"/>
              <a:t> – </a:t>
            </a:r>
            <a:r>
              <a:rPr lang="de-DE" sz="2000" dirty="0" err="1"/>
              <a:t>We</a:t>
            </a:r>
            <a:r>
              <a:rPr lang="de-DE" sz="2000" dirty="0"/>
              <a:t> </a:t>
            </a:r>
            <a:r>
              <a:rPr lang="de-DE" sz="2000" dirty="0" err="1"/>
              <a:t>decided</a:t>
            </a:r>
            <a:r>
              <a:rPr lang="de-DE" sz="2000" dirty="0"/>
              <a:t> </a:t>
            </a:r>
            <a:r>
              <a:rPr lang="de-DE" sz="2000" dirty="0" err="1"/>
              <a:t>to</a:t>
            </a:r>
            <a:r>
              <a:rPr lang="de-DE" sz="2000" dirty="0"/>
              <a:t> </a:t>
            </a:r>
            <a:r>
              <a:rPr lang="de-DE" sz="2000" dirty="0" err="1"/>
              <a:t>describe</a:t>
            </a:r>
            <a:r>
              <a:rPr lang="de-DE" sz="2000" dirty="0"/>
              <a:t> 1 NGO per </a:t>
            </a:r>
            <a:r>
              <a:rPr lang="de-DE" sz="2000" dirty="0" err="1"/>
              <a:t>country</a:t>
            </a:r>
            <a:r>
              <a:rPr lang="en-US" sz="2000" dirty="0">
                <a:latin typeface="Centaur" panose="02030504050205020304" pitchFamily="18" charset="0"/>
              </a:rPr>
              <a:t>.</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Structure</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Italy </a:t>
            </a:r>
            <a:endParaRPr lang="en-US" sz="2000" dirty="0">
              <a:latin typeface="Centaur" panose="02030504050205020304" pitchFamily="18" charset="0"/>
            </a:endParaRPr>
          </a:p>
          <a:p>
            <a:pPr algn="just">
              <a:lnSpc>
                <a:spcPct val="150000"/>
              </a:lnSpc>
            </a:pPr>
            <a:r>
              <a:rPr lang="en-US" sz="2000" dirty="0"/>
              <a:t/>
            </a:r>
            <a:br>
              <a:rPr lang="en-US" sz="2000" dirty="0"/>
            </a:br>
            <a:r>
              <a:rPr lang="en-US" sz="2000" dirty="0"/>
              <a:t/>
            </a:r>
            <a:br>
              <a:rPr lang="en-US" sz="2000" dirty="0"/>
            </a:br>
            <a:endParaRPr lang="en-US" i="1" dirty="0"/>
          </a:p>
        </p:txBody>
      </p:sp>
      <p:sp>
        <p:nvSpPr>
          <p:cNvPr id="8" name="Título 1"/>
          <p:cNvSpPr>
            <a:spLocks noGrp="1"/>
          </p:cNvSpPr>
          <p:nvPr>
            <p:ph type="title"/>
          </p:nvPr>
        </p:nvSpPr>
        <p:spPr>
          <a:xfrm>
            <a:off x="1659054" y="660550"/>
            <a:ext cx="10359408" cy="1499616"/>
          </a:xfrm>
        </p:spPr>
        <p:txBody>
          <a:bodyPr rtlCol="0">
            <a:normAutofit/>
          </a:bodyPr>
          <a:lstStyle/>
          <a:p>
            <a:r>
              <a:rPr lang="en-US" dirty="0">
                <a:solidFill>
                  <a:schemeClr val="tx1"/>
                </a:solidFill>
                <a:latin typeface="Centaur" panose="02030504050205020304" pitchFamily="18" charset="0"/>
              </a:rPr>
              <a:t>IO4 - Online platform and observatory</a:t>
            </a:r>
          </a:p>
        </p:txBody>
      </p:sp>
      <p:pic>
        <p:nvPicPr>
          <p:cNvPr id="5"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6" name="Textfeld 5"/>
          <p:cNvSpPr txBox="1"/>
          <p:nvPr/>
        </p:nvSpPr>
        <p:spPr>
          <a:xfrm>
            <a:off x="3531871" y="2312421"/>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4" name="Textfeld 13"/>
          <p:cNvSpPr txBox="1"/>
          <p:nvPr/>
        </p:nvSpPr>
        <p:spPr>
          <a:xfrm>
            <a:off x="3503647" y="3153445"/>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5" name="Textfeld 14"/>
          <p:cNvSpPr txBox="1"/>
          <p:nvPr/>
        </p:nvSpPr>
        <p:spPr>
          <a:xfrm>
            <a:off x="3526225" y="3627577"/>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6" name="Textfeld 15"/>
          <p:cNvSpPr txBox="1"/>
          <p:nvPr/>
        </p:nvSpPr>
        <p:spPr>
          <a:xfrm>
            <a:off x="3469780" y="4564557"/>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8" name="Textfeld 17"/>
          <p:cNvSpPr txBox="1"/>
          <p:nvPr/>
        </p:nvSpPr>
        <p:spPr>
          <a:xfrm>
            <a:off x="3534289" y="5010210"/>
            <a:ext cx="685335" cy="677108"/>
          </a:xfrm>
          <a:prstGeom prst="rect">
            <a:avLst/>
          </a:prstGeom>
          <a:noFill/>
        </p:spPr>
        <p:txBody>
          <a:bodyPr wrap="square" rtlCol="0">
            <a:spAutoFit/>
          </a:bodyPr>
          <a:lstStyle/>
          <a:p>
            <a:r>
              <a:rPr lang="de-DE" sz="3800" dirty="0">
                <a:solidFill>
                  <a:srgbClr val="FFC000"/>
                </a:solidFill>
                <a:sym typeface="Wingdings" panose="05000000000000000000" pitchFamily="2" charset="2"/>
              </a:rPr>
              <a:t></a:t>
            </a:r>
            <a:endParaRPr lang="de-DE" sz="3800" dirty="0">
              <a:solidFill>
                <a:srgbClr val="FFC000"/>
              </a:solidFill>
            </a:endParaRPr>
          </a:p>
        </p:txBody>
      </p:sp>
      <p:sp>
        <p:nvSpPr>
          <p:cNvPr id="19" name="Textfeld 18"/>
          <p:cNvSpPr txBox="1"/>
          <p:nvPr/>
        </p:nvSpPr>
        <p:spPr>
          <a:xfrm>
            <a:off x="3537514" y="2713179"/>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pic>
        <p:nvPicPr>
          <p:cNvPr id="12" name="Picture 2">
            <a:extLst>
              <a:ext uri="{FF2B5EF4-FFF2-40B4-BE49-F238E27FC236}">
                <a16:creationId xmlns:a16="http://schemas.microsoft.com/office/drawing/2014/main" id="{8F59E3BF-4DE5-40D7-981A-3D745BA083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80992" y="132501"/>
            <a:ext cx="2217430" cy="1682639"/>
          </a:xfrm>
          <a:prstGeom prst="rect">
            <a:avLst/>
          </a:prstGeom>
        </p:spPr>
      </p:pic>
      <p:sp>
        <p:nvSpPr>
          <p:cNvPr id="13" name="Textfeld 12"/>
          <p:cNvSpPr txBox="1"/>
          <p:nvPr/>
        </p:nvSpPr>
        <p:spPr>
          <a:xfrm>
            <a:off x="3486713" y="5462023"/>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20" name="Textfeld 19"/>
          <p:cNvSpPr txBox="1"/>
          <p:nvPr/>
        </p:nvSpPr>
        <p:spPr>
          <a:xfrm>
            <a:off x="3503647" y="4112744"/>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Tree>
    <p:extLst>
      <p:ext uri="{BB962C8B-B14F-4D97-AF65-F5344CB8AC3E}">
        <p14:creationId xmlns:p14="http://schemas.microsoft.com/office/powerpoint/2010/main" val="136029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IO5 -  Engagement toolkit</a:t>
            </a:r>
          </a:p>
        </p:txBody>
      </p:sp>
      <p:sp>
        <p:nvSpPr>
          <p:cNvPr id="6" name="CaixaDeTexto 5"/>
          <p:cNvSpPr txBox="1"/>
          <p:nvPr/>
        </p:nvSpPr>
        <p:spPr>
          <a:xfrm>
            <a:off x="1676808" y="1652380"/>
            <a:ext cx="9900000" cy="4411592"/>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  This output will then be a comprehensive engagement toolkit that will mostly support and inform field work to engage potential new NGO leaders to take part of the immersion programme and the training course; existing NGO leaders and staff members to enlist to the project’s online platform and observatory and to be willing to host the immersion programme.</a:t>
            </a:r>
          </a:p>
          <a:p>
            <a:pPr marL="171450" indent="-171450" algn="just">
              <a:lnSpc>
                <a:spcPct val="150000"/>
              </a:lnSpc>
              <a:buClr>
                <a:schemeClr val="accent1"/>
              </a:buClr>
              <a:buFont typeface="Wingdings" panose="05000000000000000000" pitchFamily="2" charset="2"/>
              <a:buChar char="v"/>
            </a:pPr>
            <a:endParaRPr lang="en-US" sz="900" dirty="0">
              <a:latin typeface="Centaur" panose="02030504050205020304" pitchFamily="18" charset="0"/>
            </a:endParaRP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The engagement toolkit will comprise a variety of means specifically tailored to different and very specific audiences identified during the research phase, and may include short videos (for portable devices), specific brochures, booklets or leaflets, scrapbooks and photographs, info graphics, audiovisual testimonials, among others; being different in approach, design and contents from the products generated for the general dissemination of the project. </a:t>
            </a:r>
            <a:endParaRPr lang="en-US" i="1" dirty="0"/>
          </a:p>
        </p:txBody>
      </p:sp>
      <p:pic>
        <p:nvPicPr>
          <p:cNvPr id="2" name="Imagem 1"/>
          <p:cNvPicPr>
            <a:picLocks noChangeAspect="1"/>
          </p:cNvPicPr>
          <p:nvPr/>
        </p:nvPicPr>
        <p:blipFill>
          <a:blip r:embed="rId2"/>
          <a:stretch>
            <a:fillRect/>
          </a:stretch>
        </p:blipFill>
        <p:spPr>
          <a:xfrm>
            <a:off x="9955131" y="337404"/>
            <a:ext cx="1621677" cy="1219306"/>
          </a:xfrm>
          <a:prstGeom prst="rect">
            <a:avLst/>
          </a:prstGeom>
        </p:spPr>
      </p:pic>
      <p:pic>
        <p:nvPicPr>
          <p:cNvPr id="7" name="Bild 3" descr="logosbeneficaireserasmusleft_e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Tree>
    <p:extLst>
      <p:ext uri="{BB962C8B-B14F-4D97-AF65-F5344CB8AC3E}">
        <p14:creationId xmlns:p14="http://schemas.microsoft.com/office/powerpoint/2010/main" val="91726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IO5 -  Engagement toolkit</a:t>
            </a:r>
          </a:p>
        </p:txBody>
      </p:sp>
      <p:pic>
        <p:nvPicPr>
          <p:cNvPr id="2" name="Imagem 1"/>
          <p:cNvPicPr>
            <a:picLocks noChangeAspect="1"/>
          </p:cNvPicPr>
          <p:nvPr/>
        </p:nvPicPr>
        <p:blipFill>
          <a:blip r:embed="rId2"/>
          <a:stretch>
            <a:fillRect/>
          </a:stretch>
        </p:blipFill>
        <p:spPr>
          <a:xfrm>
            <a:off x="9955131" y="337404"/>
            <a:ext cx="1621677" cy="1219306"/>
          </a:xfrm>
          <a:prstGeom prst="rect">
            <a:avLst/>
          </a:prstGeom>
        </p:spPr>
      </p:pic>
      <p:pic>
        <p:nvPicPr>
          <p:cNvPr id="7" name="Bild 3" descr="logosbeneficaireserasmusleft_e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3" name="Rechteck 2"/>
          <p:cNvSpPr/>
          <p:nvPr/>
        </p:nvSpPr>
        <p:spPr>
          <a:xfrm>
            <a:off x="1514763" y="1822426"/>
            <a:ext cx="6096000" cy="3323987"/>
          </a:xfrm>
          <a:prstGeom prst="rect">
            <a:avLst/>
          </a:prstGeom>
        </p:spPr>
        <p:txBody>
          <a:bodyPr>
            <a:spAutoFit/>
          </a:bodyPr>
          <a:lstStyle/>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Italy </a:t>
            </a:r>
          </a:p>
        </p:txBody>
      </p:sp>
      <p:sp>
        <p:nvSpPr>
          <p:cNvPr id="9" name="Textfeld 8"/>
          <p:cNvSpPr txBox="1"/>
          <p:nvPr/>
        </p:nvSpPr>
        <p:spPr>
          <a:xfrm>
            <a:off x="3291210" y="1829444"/>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0" name="Textfeld 9"/>
          <p:cNvSpPr txBox="1"/>
          <p:nvPr/>
        </p:nvSpPr>
        <p:spPr>
          <a:xfrm>
            <a:off x="3142180" y="2220861"/>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1" name="Textfeld 10"/>
          <p:cNvSpPr txBox="1"/>
          <p:nvPr/>
        </p:nvSpPr>
        <p:spPr>
          <a:xfrm>
            <a:off x="3163440" y="3192697"/>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3" name="Textfeld 12"/>
          <p:cNvSpPr txBox="1"/>
          <p:nvPr/>
        </p:nvSpPr>
        <p:spPr>
          <a:xfrm>
            <a:off x="3163440" y="4506604"/>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4" name="Textfeld 13"/>
          <p:cNvSpPr txBox="1"/>
          <p:nvPr/>
        </p:nvSpPr>
        <p:spPr>
          <a:xfrm>
            <a:off x="3211015" y="2740884"/>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5" name="Textfeld 14"/>
          <p:cNvSpPr txBox="1"/>
          <p:nvPr/>
        </p:nvSpPr>
        <p:spPr>
          <a:xfrm>
            <a:off x="2948542" y="3623744"/>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6" name="Textfeld 15"/>
          <p:cNvSpPr txBox="1"/>
          <p:nvPr/>
        </p:nvSpPr>
        <p:spPr>
          <a:xfrm>
            <a:off x="3119380" y="4078391"/>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Tree>
    <p:extLst>
      <p:ext uri="{BB962C8B-B14F-4D97-AF65-F5344CB8AC3E}">
        <p14:creationId xmlns:p14="http://schemas.microsoft.com/office/powerpoint/2010/main" val="171412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IO6 -  Audiovisual package</a:t>
            </a:r>
          </a:p>
        </p:txBody>
      </p:sp>
      <p:sp>
        <p:nvSpPr>
          <p:cNvPr id="6" name="CaixaDeTexto 5"/>
          <p:cNvSpPr txBox="1"/>
          <p:nvPr/>
        </p:nvSpPr>
        <p:spPr>
          <a:xfrm>
            <a:off x="1676808" y="1652380"/>
            <a:ext cx="9900000" cy="5533502"/>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To complement the Induction to Pedagogy for NGO staff, the NGO immersion program and the training course a set of 5 audiovisual products will be developed, mainly in the form of 3 minutes videos and animations. Additionally, a set of 3 videos will be created throughout the project lifecycle</a:t>
            </a:r>
            <a:r>
              <a:rPr lang="en-US" sz="2000" dirty="0" smtClean="0">
                <a:latin typeface="Centaur" panose="02030504050205020304" pitchFamily="18" charset="0"/>
              </a:rPr>
              <a:t>.</a:t>
            </a:r>
            <a:endParaRPr lang="en-US" sz="2000" i="1" dirty="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Video structure created and decided </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Italy </a:t>
            </a:r>
            <a:endParaRPr lang="en-US" sz="2000" dirty="0">
              <a:latin typeface="Centaur" panose="02030504050205020304" pitchFamily="18" charset="0"/>
            </a:endParaRPr>
          </a:p>
          <a:p>
            <a:pPr algn="just">
              <a:lnSpc>
                <a:spcPct val="150000"/>
              </a:lnSpc>
              <a:buClr>
                <a:schemeClr val="accent1"/>
              </a:buClr>
            </a:pPr>
            <a:endParaRPr lang="en-US" i="1" dirty="0"/>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3" name="Grafik 2"/>
          <p:cNvPicPr>
            <a:picLocks noChangeAspect="1"/>
          </p:cNvPicPr>
          <p:nvPr/>
        </p:nvPicPr>
        <p:blipFill>
          <a:blip r:embed="rId3"/>
          <a:stretch>
            <a:fillRect/>
          </a:stretch>
        </p:blipFill>
        <p:spPr>
          <a:xfrm>
            <a:off x="8652228" y="232878"/>
            <a:ext cx="2060928" cy="1449519"/>
          </a:xfrm>
          <a:prstGeom prst="rect">
            <a:avLst/>
          </a:prstGeom>
        </p:spPr>
      </p:pic>
      <p:sp>
        <p:nvSpPr>
          <p:cNvPr id="9" name="Textfeld 8"/>
          <p:cNvSpPr txBox="1"/>
          <p:nvPr/>
        </p:nvSpPr>
        <p:spPr>
          <a:xfrm>
            <a:off x="6071874" y="3475177"/>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0" name="Textfeld 9"/>
          <p:cNvSpPr txBox="1"/>
          <p:nvPr/>
        </p:nvSpPr>
        <p:spPr>
          <a:xfrm>
            <a:off x="6043650" y="4350068"/>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1" name="Textfeld 10"/>
          <p:cNvSpPr txBox="1"/>
          <p:nvPr/>
        </p:nvSpPr>
        <p:spPr>
          <a:xfrm>
            <a:off x="6066228" y="4835489"/>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2" name="Textfeld 11"/>
          <p:cNvSpPr txBox="1"/>
          <p:nvPr/>
        </p:nvSpPr>
        <p:spPr>
          <a:xfrm>
            <a:off x="6009783" y="5727313"/>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5" name="Textfeld 14"/>
          <p:cNvSpPr txBox="1"/>
          <p:nvPr/>
        </p:nvSpPr>
        <p:spPr>
          <a:xfrm>
            <a:off x="6077517" y="3875935"/>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6" name="Textfeld 15"/>
          <p:cNvSpPr txBox="1"/>
          <p:nvPr/>
        </p:nvSpPr>
        <p:spPr>
          <a:xfrm>
            <a:off x="5992850" y="6173226"/>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4" name="Textfeld 13"/>
          <p:cNvSpPr txBox="1"/>
          <p:nvPr/>
        </p:nvSpPr>
        <p:spPr>
          <a:xfrm>
            <a:off x="6043650" y="5298336"/>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Tree>
    <p:extLst>
      <p:ext uri="{BB962C8B-B14F-4D97-AF65-F5344CB8AC3E}">
        <p14:creationId xmlns:p14="http://schemas.microsoft.com/office/powerpoint/2010/main" val="166489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IO6 -  Audiovisual package</a:t>
            </a:r>
          </a:p>
        </p:txBody>
      </p:sp>
      <p:sp>
        <p:nvSpPr>
          <p:cNvPr id="6" name="CaixaDeTexto 5"/>
          <p:cNvSpPr txBox="1"/>
          <p:nvPr/>
        </p:nvSpPr>
        <p:spPr>
          <a:xfrm>
            <a:off x="1676808" y="1652380"/>
            <a:ext cx="9900000" cy="5124480"/>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5 audiovisual products structure developed and decided </a:t>
            </a:r>
          </a:p>
          <a:p>
            <a:pPr algn="just">
              <a:lnSpc>
                <a:spcPct val="150000"/>
              </a:lnSpc>
              <a:buClr>
                <a:schemeClr val="accent1"/>
              </a:buClr>
            </a:pPr>
            <a:r>
              <a:rPr lang="en-US" sz="2000" i="1" dirty="0">
                <a:latin typeface="Centaur" panose="02030504050205020304" pitchFamily="18" charset="0"/>
              </a:rPr>
              <a:t>State of the translations </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Italy</a:t>
            </a:r>
            <a:endParaRPr lang="en-US" i="1" dirty="0"/>
          </a:p>
          <a:p>
            <a:pPr marL="285750" indent="-28575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a set of 3 videos will be created throughout the project lifecycle </a:t>
            </a:r>
          </a:p>
          <a:p>
            <a:pPr algn="just">
              <a:lnSpc>
                <a:spcPct val="150000"/>
              </a:lnSpc>
              <a:buClr>
                <a:schemeClr val="accent1"/>
              </a:buClr>
            </a:pPr>
            <a:endParaRPr lang="en-US" i="1" dirty="0"/>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3" name="Grafik 2"/>
          <p:cNvPicPr>
            <a:picLocks noChangeAspect="1"/>
          </p:cNvPicPr>
          <p:nvPr/>
        </p:nvPicPr>
        <p:blipFill>
          <a:blip r:embed="rId3"/>
          <a:stretch>
            <a:fillRect/>
          </a:stretch>
        </p:blipFill>
        <p:spPr>
          <a:xfrm>
            <a:off x="8652228" y="232878"/>
            <a:ext cx="2060928" cy="1449519"/>
          </a:xfrm>
          <a:prstGeom prst="rect">
            <a:avLst/>
          </a:prstGeom>
        </p:spPr>
      </p:pic>
      <p:sp>
        <p:nvSpPr>
          <p:cNvPr id="10" name="Textfeld 9"/>
          <p:cNvSpPr txBox="1"/>
          <p:nvPr/>
        </p:nvSpPr>
        <p:spPr>
          <a:xfrm>
            <a:off x="6043650" y="3029260"/>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1" name="Textfeld 10"/>
          <p:cNvSpPr txBox="1"/>
          <p:nvPr/>
        </p:nvSpPr>
        <p:spPr>
          <a:xfrm>
            <a:off x="6066228" y="3514681"/>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2" name="Textfeld 11"/>
          <p:cNvSpPr txBox="1"/>
          <p:nvPr/>
        </p:nvSpPr>
        <p:spPr>
          <a:xfrm>
            <a:off x="6009783" y="4406505"/>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5" name="Textfeld 14"/>
          <p:cNvSpPr txBox="1"/>
          <p:nvPr/>
        </p:nvSpPr>
        <p:spPr>
          <a:xfrm>
            <a:off x="6077517" y="2555127"/>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6" name="Textfeld 15"/>
          <p:cNvSpPr txBox="1"/>
          <p:nvPr/>
        </p:nvSpPr>
        <p:spPr>
          <a:xfrm>
            <a:off x="5992850" y="4852418"/>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
        <p:nvSpPr>
          <p:cNvPr id="14" name="Textfeld 13"/>
          <p:cNvSpPr txBox="1"/>
          <p:nvPr/>
        </p:nvSpPr>
        <p:spPr>
          <a:xfrm>
            <a:off x="6043652" y="3966242"/>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spTree>
    <p:extLst>
      <p:ext uri="{BB962C8B-B14F-4D97-AF65-F5344CB8AC3E}">
        <p14:creationId xmlns:p14="http://schemas.microsoft.com/office/powerpoint/2010/main" val="95933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IO7 -  </a:t>
            </a:r>
            <a:r>
              <a:rPr lang="en-US" dirty="0" smtClean="0">
                <a:solidFill>
                  <a:schemeClr val="tx1"/>
                </a:solidFill>
                <a:latin typeface="Centaur" panose="02030504050205020304" pitchFamily="18" charset="0"/>
              </a:rPr>
              <a:t>Survival </a:t>
            </a:r>
            <a:r>
              <a:rPr lang="en-US" dirty="0">
                <a:solidFill>
                  <a:schemeClr val="tx1"/>
                </a:solidFill>
                <a:latin typeface="Centaur" panose="02030504050205020304" pitchFamily="18" charset="0"/>
              </a:rPr>
              <a:t>guide for NGO Founding </a:t>
            </a:r>
            <a:r>
              <a:rPr lang="en-US" dirty="0" smtClean="0">
                <a:solidFill>
                  <a:schemeClr val="tx1"/>
                </a:solidFill>
                <a:latin typeface="Centaur" panose="02030504050205020304" pitchFamily="18" charset="0"/>
              </a:rPr>
              <a:t>and Funding</a:t>
            </a:r>
            <a:endParaRPr lang="en-US" dirty="0">
              <a:solidFill>
                <a:schemeClr val="tx1"/>
              </a:solidFill>
              <a:latin typeface="Centaur" panose="02030504050205020304" pitchFamily="18" charset="0"/>
            </a:endParaRPr>
          </a:p>
        </p:txBody>
      </p:sp>
      <p:sp>
        <p:nvSpPr>
          <p:cNvPr id="6" name="CaixaDeTexto 5"/>
          <p:cNvSpPr txBox="1"/>
          <p:nvPr/>
        </p:nvSpPr>
        <p:spPr>
          <a:xfrm>
            <a:off x="1676808" y="1652380"/>
            <a:ext cx="9900000" cy="3277820"/>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PC presents its research </a:t>
            </a:r>
            <a:r>
              <a:rPr lang="en-US" sz="2000" dirty="0" smtClean="0">
                <a:latin typeface="Centaur" panose="02030504050205020304" pitchFamily="18" charset="0"/>
              </a:rPr>
              <a:t>framework</a:t>
            </a:r>
          </a:p>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Research: February 2021 until end of March 2021	(ongoing)</a:t>
            </a:r>
          </a:p>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Creation of </a:t>
            </a:r>
            <a:r>
              <a:rPr lang="en-US" sz="2000" dirty="0">
                <a:latin typeface="Centaur" panose="02030504050205020304" pitchFamily="18" charset="0"/>
              </a:rPr>
              <a:t>Survival Research report for each partner country </a:t>
            </a:r>
            <a:r>
              <a:rPr lang="en-US" sz="2000" dirty="0" smtClean="0">
                <a:latin typeface="Centaur" panose="02030504050205020304" pitchFamily="18" charset="0"/>
              </a:rPr>
              <a:t> (ongoing)</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 PC will collate information: June </a:t>
            </a:r>
            <a:r>
              <a:rPr lang="en-US" sz="2000" dirty="0" smtClean="0">
                <a:latin typeface="Centaur" panose="02030504050205020304" pitchFamily="18" charset="0"/>
              </a:rPr>
              <a:t>2021	(coming soon)</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PC will create a final Survival guide Research report (coming soon</a:t>
            </a:r>
            <a:r>
              <a:rPr lang="en-US" sz="2000" dirty="0" smtClean="0">
                <a:latin typeface="Centaur" panose="02030504050205020304" pitchFamily="18" charset="0"/>
              </a:rPr>
              <a:t>)</a:t>
            </a:r>
            <a:endParaRPr lang="en-US" sz="2000" dirty="0">
              <a:latin typeface="Centaur" panose="02030504050205020304" pitchFamily="18" charset="0"/>
            </a:endParaRPr>
          </a:p>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All </a:t>
            </a:r>
            <a:r>
              <a:rPr lang="en-US" sz="2000" dirty="0">
                <a:latin typeface="Centaur" panose="02030504050205020304" pitchFamily="18" charset="0"/>
              </a:rPr>
              <a:t>Partners translation: June-August </a:t>
            </a:r>
            <a:r>
              <a:rPr lang="en-US" sz="2000" dirty="0" smtClean="0">
                <a:latin typeface="Centaur" panose="02030504050205020304" pitchFamily="18" charset="0"/>
              </a:rPr>
              <a:t>2021	(coming soon)</a:t>
            </a:r>
          </a:p>
          <a:p>
            <a:pPr marL="342900" indent="-342900" algn="just">
              <a:lnSpc>
                <a:spcPct val="150000"/>
              </a:lnSpc>
              <a:buClr>
                <a:schemeClr val="accent1"/>
              </a:buClr>
              <a:buFont typeface="Wingdings" panose="05000000000000000000" pitchFamily="2" charset="2"/>
              <a:buChar char="v"/>
            </a:pPr>
            <a:endParaRPr lang="en-US" i="1" dirty="0"/>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17" name="Textfeld 16"/>
          <p:cNvSpPr txBox="1"/>
          <p:nvPr/>
        </p:nvSpPr>
        <p:spPr>
          <a:xfrm>
            <a:off x="5384789" y="1652380"/>
            <a:ext cx="685335" cy="677108"/>
          </a:xfrm>
          <a:prstGeom prst="rect">
            <a:avLst/>
          </a:prstGeom>
          <a:noFill/>
        </p:spPr>
        <p:txBody>
          <a:bodyPr wrap="square" rtlCol="0">
            <a:spAutoFit/>
          </a:bodyPr>
          <a:lstStyle/>
          <a:p>
            <a:r>
              <a:rPr lang="de-DE" sz="3800" dirty="0">
                <a:solidFill>
                  <a:schemeClr val="accent1"/>
                </a:solidFill>
                <a:sym typeface="Wingdings" panose="05000000000000000000" pitchFamily="2" charset="2"/>
              </a:rPr>
              <a:t></a:t>
            </a:r>
            <a:endParaRPr lang="de-DE" sz="3800" dirty="0">
              <a:solidFill>
                <a:schemeClr val="accent1"/>
              </a:solidFill>
            </a:endParaRPr>
          </a:p>
        </p:txBody>
      </p:sp>
      <p:pic>
        <p:nvPicPr>
          <p:cNvPr id="1028" name="Picture 4" descr="http://ngenvironment.eduproject.eu/wp-content/uploads/2018/10/logo-Permacul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808" y="1586537"/>
            <a:ext cx="1524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8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Financial Report material is missing</a:t>
            </a:r>
          </a:p>
        </p:txBody>
      </p:sp>
      <p:sp>
        <p:nvSpPr>
          <p:cNvPr id="6" name="CaixaDeTexto 5"/>
          <p:cNvSpPr txBox="1"/>
          <p:nvPr/>
        </p:nvSpPr>
        <p:spPr>
          <a:xfrm>
            <a:off x="1676808" y="1652380"/>
            <a:ext cx="9900000" cy="3323987"/>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UPB created a table with the financial status for every partner institution</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Some materials are missing as:</a:t>
            </a:r>
          </a:p>
          <a:p>
            <a:pPr marL="800100" lvl="1" indent="-342900" algn="just">
              <a:lnSpc>
                <a:spcPct val="150000"/>
              </a:lnSpc>
              <a:buClr>
                <a:schemeClr val="accent1"/>
              </a:buClr>
              <a:buFont typeface="Wingdings" panose="05000000000000000000" pitchFamily="2" charset="2"/>
              <a:buChar char="v"/>
            </a:pPr>
            <a:r>
              <a:rPr lang="en-US" sz="2000" dirty="0">
                <a:solidFill>
                  <a:srgbClr val="FF0000"/>
                </a:solidFill>
                <a:latin typeface="Centaur" panose="02030504050205020304" pitchFamily="18" charset="0"/>
              </a:rPr>
              <a:t> </a:t>
            </a:r>
            <a:r>
              <a:rPr lang="en-US" sz="2000" dirty="0" smtClean="0">
                <a:solidFill>
                  <a:srgbClr val="FF0000"/>
                </a:solidFill>
                <a:latin typeface="Centaur" panose="02030504050205020304" pitchFamily="18" charset="0"/>
              </a:rPr>
              <a:t>(</a:t>
            </a:r>
            <a:r>
              <a:rPr lang="en-US" sz="2000" b="1" dirty="0" smtClean="0">
                <a:solidFill>
                  <a:srgbClr val="FF0000"/>
                </a:solidFill>
                <a:latin typeface="Centaur" panose="02030504050205020304" pitchFamily="18" charset="0"/>
              </a:rPr>
              <a:t>Zero)-Timesheets !!! Please create your Timesheets in PROM !!</a:t>
            </a:r>
            <a:endParaRPr lang="en-US" sz="2000" b="1" dirty="0">
              <a:solidFill>
                <a:srgbClr val="FF0000"/>
              </a:solidFill>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Signature on the Travel Cost records</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Evidences of the travels as invoices etc. </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Employee contracts </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VAT-Declarations etc. </a:t>
            </a:r>
            <a:endParaRPr lang="en-US" dirty="0"/>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Tree>
    <p:extLst>
      <p:ext uri="{BB962C8B-B14F-4D97-AF65-F5344CB8AC3E}">
        <p14:creationId xmlns:p14="http://schemas.microsoft.com/office/powerpoint/2010/main" val="235903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Financial Report material is missing</a:t>
            </a:r>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2" name="Grafik 1"/>
          <p:cNvPicPr>
            <a:picLocks noChangeAspect="1"/>
          </p:cNvPicPr>
          <p:nvPr/>
        </p:nvPicPr>
        <p:blipFill>
          <a:blip r:embed="rId3"/>
          <a:stretch>
            <a:fillRect/>
          </a:stretch>
        </p:blipFill>
        <p:spPr>
          <a:xfrm>
            <a:off x="988167" y="1436992"/>
            <a:ext cx="8766315" cy="4794426"/>
          </a:xfrm>
          <a:prstGeom prst="rect">
            <a:avLst/>
          </a:prstGeom>
        </p:spPr>
      </p:pic>
      <p:sp>
        <p:nvSpPr>
          <p:cNvPr id="3" name="Ellipse 2"/>
          <p:cNvSpPr/>
          <p:nvPr/>
        </p:nvSpPr>
        <p:spPr>
          <a:xfrm>
            <a:off x="3488267" y="2936608"/>
            <a:ext cx="666044" cy="833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322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a:solidFill>
                  <a:schemeClr val="tx1"/>
                </a:solidFill>
                <a:latin typeface="Centaur" panose="02030504050205020304" pitchFamily="18" charset="0"/>
              </a:rPr>
              <a:t>Financial Report material is missing</a:t>
            </a:r>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3" name="Ellipse 2"/>
          <p:cNvSpPr/>
          <p:nvPr/>
        </p:nvSpPr>
        <p:spPr>
          <a:xfrm>
            <a:off x="3488267" y="2936608"/>
            <a:ext cx="666044" cy="833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3"/>
          <a:stretch>
            <a:fillRect/>
          </a:stretch>
        </p:blipFill>
        <p:spPr>
          <a:xfrm>
            <a:off x="835377" y="1436992"/>
            <a:ext cx="9360606" cy="5009270"/>
          </a:xfrm>
          <a:prstGeom prst="rect">
            <a:avLst/>
          </a:prstGeom>
        </p:spPr>
      </p:pic>
      <p:sp>
        <p:nvSpPr>
          <p:cNvPr id="9" name="Pfeil nach oben 8"/>
          <p:cNvSpPr/>
          <p:nvPr/>
        </p:nvSpPr>
        <p:spPr>
          <a:xfrm flipV="1">
            <a:off x="1885245" y="4402666"/>
            <a:ext cx="620888" cy="17949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4"/>
          <a:stretch>
            <a:fillRect/>
          </a:stretch>
        </p:blipFill>
        <p:spPr>
          <a:xfrm>
            <a:off x="7417109" y="4417156"/>
            <a:ext cx="676715" cy="1816765"/>
          </a:xfrm>
          <a:prstGeom prst="rect">
            <a:avLst/>
          </a:prstGeom>
        </p:spPr>
      </p:pic>
    </p:spTree>
    <p:extLst>
      <p:ext uri="{BB962C8B-B14F-4D97-AF65-F5344CB8AC3E}">
        <p14:creationId xmlns:p14="http://schemas.microsoft.com/office/powerpoint/2010/main" val="274392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9">
            <a:extLst>
              <a:ext uri="{FF2B5EF4-FFF2-40B4-BE49-F238E27FC236}">
                <a16:creationId xmlns:a16="http://schemas.microsoft.com/office/drawing/2014/main" id="{4E0BEA6F-4615-48B3-9395-22B4EB1A12C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93154" y="98220"/>
            <a:ext cx="1998846" cy="2160165"/>
          </a:xfrm>
          <a:prstGeom prst="rect">
            <a:avLst/>
          </a:prstGeom>
        </p:spPr>
      </p:pic>
      <p:sp>
        <p:nvSpPr>
          <p:cNvPr id="6" name="Inhaltsplatzhalter 6"/>
          <p:cNvSpPr>
            <a:spLocks noGrp="1"/>
          </p:cNvSpPr>
          <p:nvPr>
            <p:ph idx="1"/>
          </p:nvPr>
        </p:nvSpPr>
        <p:spPr>
          <a:xfrm>
            <a:off x="1958741" y="749527"/>
            <a:ext cx="8229600" cy="5734171"/>
          </a:xfrm>
          <a:prstGeom prst="rect">
            <a:avLst/>
          </a:prstGeom>
          <a:noFill/>
        </p:spPr>
        <p:txBody>
          <a:bodyPr wrap="none" lIns="91440" tIns="45720" rIns="91440" bIns="45720">
            <a:prstTxWarp prst="textArchUp">
              <a:avLst/>
            </a:prstTxWarp>
            <a:spAutoFit/>
          </a:bodyPr>
          <a:lstStyle/>
          <a:p>
            <a:pPr algn="ctr"/>
            <a:r>
              <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to our Online Meeting</a:t>
            </a:r>
            <a:r>
              <a:rPr lang="en-GB"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8" name="Rechteck 7"/>
          <p:cNvSpPr/>
          <p:nvPr/>
        </p:nvSpPr>
        <p:spPr>
          <a:xfrm>
            <a:off x="0" y="3338754"/>
            <a:ext cx="12191999" cy="1446550"/>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NGEnvironment</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Survival Guide and Policy Paper Conference</a:t>
            </a:r>
            <a:endParaRPr lang="de-DE"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Shape 84"/>
          <p:cNvSpPr txBox="1">
            <a:spLocks/>
          </p:cNvSpPr>
          <p:nvPr/>
        </p:nvSpPr>
        <p:spPr>
          <a:xfrm>
            <a:off x="3410919" y="5248847"/>
            <a:ext cx="6083149"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NGEnvironment</a:t>
            </a:r>
            <a:br>
              <a:rPr lang="en-US" sz="2200" b="1" dirty="0"/>
            </a:br>
            <a:r>
              <a:rPr lang="en-US" sz="2200" b="1" dirty="0" smtClean="0"/>
              <a:t>5</a:t>
            </a:r>
            <a:r>
              <a:rPr lang="en-US" sz="2200" b="1" baseline="30000" dirty="0" smtClean="0"/>
              <a:t>th</a:t>
            </a:r>
            <a:r>
              <a:rPr lang="en-US" sz="2200" b="1" dirty="0" smtClean="0"/>
              <a:t> Partner </a:t>
            </a:r>
            <a:r>
              <a:rPr lang="en-US" sz="2200" b="1" dirty="0"/>
              <a:t>Meeting via ZOOM</a:t>
            </a:r>
            <a:br>
              <a:rPr lang="en-US" sz="2200" b="1" dirty="0"/>
            </a:br>
            <a:r>
              <a:rPr lang="en-US" sz="2200" b="1" dirty="0" smtClean="0"/>
              <a:t>23</a:t>
            </a:r>
            <a:r>
              <a:rPr lang="en-US" sz="2200" b="1" baseline="30000" dirty="0" smtClean="0"/>
              <a:t>rd</a:t>
            </a:r>
            <a:r>
              <a:rPr lang="en-US" sz="2200" b="1" dirty="0" smtClean="0"/>
              <a:t>- 25</a:t>
            </a:r>
            <a:r>
              <a:rPr lang="en-US" sz="2200" b="1" baseline="30000" dirty="0" smtClean="0"/>
              <a:t>th</a:t>
            </a:r>
            <a:r>
              <a:rPr lang="en-US" sz="2200" b="1" dirty="0" smtClean="0"/>
              <a:t> </a:t>
            </a:r>
            <a:r>
              <a:rPr lang="en-US" sz="2200" b="1" dirty="0"/>
              <a:t>of </a:t>
            </a:r>
            <a:r>
              <a:rPr lang="de-DE" sz="2200" b="1" dirty="0" smtClean="0"/>
              <a:t>March 2021</a:t>
            </a:r>
            <a:endParaRPr lang="de-DE" sz="2200" dirty="0"/>
          </a:p>
          <a:p>
            <a:r>
              <a:rPr lang="en-GB" b="1" dirty="0"/>
              <a:t>Project Number: 2018-1-DE02-KA204-005014</a:t>
            </a:r>
            <a:endParaRPr lang="de-DE" dirty="0"/>
          </a:p>
          <a:p>
            <a:r>
              <a:rPr lang="en-US" b="1" dirty="0"/>
              <a:t/>
            </a:r>
            <a:br>
              <a:rPr lang="en-US" b="1" dirty="0"/>
            </a:br>
            <a:endParaRPr lang="en" dirty="0"/>
          </a:p>
        </p:txBody>
      </p:sp>
      <p:pic>
        <p:nvPicPr>
          <p:cNvPr id="2" name="Picture 2" descr="NGEnvironment-Logo-768x7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688" y="1189914"/>
            <a:ext cx="2254506" cy="22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3" descr="logosbeneficaireserasmusleft_en"/>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Tree>
    <p:extLst>
      <p:ext uri="{BB962C8B-B14F-4D97-AF65-F5344CB8AC3E}">
        <p14:creationId xmlns:p14="http://schemas.microsoft.com/office/powerpoint/2010/main" val="15608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smtClean="0">
                <a:solidFill>
                  <a:schemeClr val="tx1"/>
                </a:solidFill>
                <a:latin typeface="Centaur" panose="02030504050205020304" pitchFamily="18" charset="0"/>
              </a:rPr>
              <a:t>Multiplier Events</a:t>
            </a:r>
            <a:endParaRPr lang="en-US" dirty="0">
              <a:solidFill>
                <a:schemeClr val="tx1"/>
              </a:solidFill>
              <a:latin typeface="Centaur" panose="02030504050205020304" pitchFamily="18" charset="0"/>
            </a:endParaRPr>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10" name="CaixaDeTexto 5"/>
          <p:cNvSpPr txBox="1"/>
          <p:nvPr/>
        </p:nvSpPr>
        <p:spPr>
          <a:xfrm>
            <a:off x="1676809" y="1436992"/>
            <a:ext cx="9900000" cy="5632311"/>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Deadline: </a:t>
            </a:r>
            <a:r>
              <a:rPr lang="en-US" sz="2000" dirty="0" smtClean="0">
                <a:latin typeface="Centaur" panose="02030504050205020304" pitchFamily="18" charset="0"/>
              </a:rPr>
              <a:t>July 2021</a:t>
            </a:r>
            <a:endParaRPr lang="en-US" sz="2000" dirty="0">
              <a:latin typeface="Centaur" panose="02030504050205020304" pitchFamily="18" charset="0"/>
            </a:endParaRP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N= 30 persons </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Presenting all IOs </a:t>
            </a:r>
            <a:r>
              <a:rPr lang="en-US" sz="2000" dirty="0" smtClean="0">
                <a:latin typeface="Centaur" panose="02030504050205020304" pitchFamily="18" charset="0"/>
              </a:rPr>
              <a:t>and results of </a:t>
            </a:r>
            <a:r>
              <a:rPr lang="en-US" sz="2000" dirty="0">
                <a:latin typeface="Centaur" panose="02030504050205020304" pitchFamily="18" charset="0"/>
              </a:rPr>
              <a:t>the </a:t>
            </a:r>
            <a:r>
              <a:rPr lang="en-US" sz="2000" dirty="0" smtClean="0">
                <a:latin typeface="Centaur" panose="02030504050205020304" pitchFamily="18" charset="0"/>
              </a:rPr>
              <a:t>project</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O</a:t>
            </a:r>
            <a:r>
              <a:rPr lang="en-US" sz="2000" dirty="0" smtClean="0">
                <a:latin typeface="Centaur" panose="02030504050205020304" pitchFamily="18" charset="0"/>
              </a:rPr>
              <a:t>nline Multiplier Event is possible (Confirmation by NA)</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With regard to the </a:t>
            </a:r>
            <a:r>
              <a:rPr lang="en-US" sz="2000" dirty="0" err="1">
                <a:latin typeface="Centaur" panose="02030504050205020304" pitchFamily="18" charset="0"/>
              </a:rPr>
              <a:t>organisation</a:t>
            </a:r>
            <a:r>
              <a:rPr lang="en-US" sz="2000" dirty="0">
                <a:latin typeface="Centaur" panose="02030504050205020304" pitchFamily="18" charset="0"/>
              </a:rPr>
              <a:t> and finances, the following applies:</a:t>
            </a:r>
          </a:p>
          <a:p>
            <a:pPr algn="just">
              <a:lnSpc>
                <a:spcPct val="150000"/>
              </a:lnSpc>
              <a:buClr>
                <a:schemeClr val="accent1"/>
              </a:buClr>
            </a:pPr>
            <a:r>
              <a:rPr lang="en-US" sz="2000" dirty="0">
                <a:latin typeface="Centaur" panose="02030504050205020304" pitchFamily="18" charset="0"/>
              </a:rPr>
              <a:t>(a) </a:t>
            </a:r>
            <a:r>
              <a:rPr lang="en-US" sz="2000" i="1" dirty="0">
                <a:latin typeface="Centaur" panose="02030504050205020304" pitchFamily="18" charset="0"/>
              </a:rPr>
              <a:t>Calculation of the grant amo</a:t>
            </a:r>
            <a:r>
              <a:rPr lang="en-US" sz="2000" dirty="0">
                <a:latin typeface="Centaur" panose="02030504050205020304" pitchFamily="18" charset="0"/>
              </a:rPr>
              <a:t>unt: The grant amount is calculated by multiplying the number of participants not belonging to the beneficiary, not belonging to an associated partner and not belonging to a partner </a:t>
            </a:r>
            <a:r>
              <a:rPr lang="en-US" sz="2000" dirty="0" err="1">
                <a:latin typeface="Centaur" panose="02030504050205020304" pitchFamily="18" charset="0"/>
              </a:rPr>
              <a:t>organisation</a:t>
            </a:r>
            <a:r>
              <a:rPr lang="en-US" sz="2000" dirty="0">
                <a:latin typeface="Centaur" panose="02030504050205020304" pitchFamily="18" charset="0"/>
              </a:rPr>
              <a:t> involved in the project by 15% of the financial contribution as defined in Annex IV of the Agreement. There is a maximum amount of EUR 5,000 per project.</a:t>
            </a:r>
          </a:p>
          <a:p>
            <a:pPr algn="just">
              <a:lnSpc>
                <a:spcPct val="150000"/>
              </a:lnSpc>
              <a:buClr>
                <a:schemeClr val="accent1"/>
              </a:buClr>
            </a:pPr>
            <a:endParaRPr lang="en-US" sz="2000" dirty="0" smtClean="0">
              <a:latin typeface="Centaur" panose="02030504050205020304" pitchFamily="18" charset="0"/>
            </a:endParaRPr>
          </a:p>
          <a:p>
            <a:pPr algn="just">
              <a:lnSpc>
                <a:spcPct val="150000"/>
              </a:lnSpc>
              <a:buClr>
                <a:schemeClr val="accent1"/>
              </a:buClr>
            </a:pPr>
            <a:endParaRPr lang="en-US" sz="2000" dirty="0" smtClean="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endParaRPr lang="en-US" sz="2000" dirty="0">
              <a:latin typeface="Centaur" panose="02030504050205020304" pitchFamily="18" charset="0"/>
            </a:endParaRPr>
          </a:p>
        </p:txBody>
      </p:sp>
    </p:spTree>
    <p:extLst>
      <p:ext uri="{BB962C8B-B14F-4D97-AF65-F5344CB8AC3E}">
        <p14:creationId xmlns:p14="http://schemas.microsoft.com/office/powerpoint/2010/main" val="12888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smtClean="0">
                <a:solidFill>
                  <a:schemeClr val="tx1"/>
                </a:solidFill>
                <a:latin typeface="Centaur" panose="02030504050205020304" pitchFamily="18" charset="0"/>
              </a:rPr>
              <a:t>Multiplier Events</a:t>
            </a:r>
            <a:endParaRPr lang="en-US" dirty="0">
              <a:solidFill>
                <a:schemeClr val="tx1"/>
              </a:solidFill>
              <a:latin typeface="Centaur" panose="02030504050205020304" pitchFamily="18" charset="0"/>
            </a:endParaRPr>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10" name="CaixaDeTexto 5"/>
          <p:cNvSpPr txBox="1"/>
          <p:nvPr/>
        </p:nvSpPr>
        <p:spPr>
          <a:xfrm>
            <a:off x="1418192" y="1703691"/>
            <a:ext cx="10496718" cy="4247317"/>
          </a:xfrm>
          <a:prstGeom prst="rect">
            <a:avLst/>
          </a:prstGeom>
          <a:noFill/>
        </p:spPr>
        <p:txBody>
          <a:bodyPr wrap="square" rtlCol="0">
            <a:spAutoFit/>
          </a:bodyPr>
          <a:lstStyle/>
          <a:p>
            <a:pPr algn="just">
              <a:lnSpc>
                <a:spcPct val="150000"/>
              </a:lnSpc>
              <a:buClr>
                <a:schemeClr val="accent1"/>
              </a:buClr>
            </a:pPr>
            <a:r>
              <a:rPr lang="en-US" sz="2000" dirty="0" smtClean="0">
                <a:latin typeface="Centaur" panose="02030504050205020304" pitchFamily="18" charset="0"/>
              </a:rPr>
              <a:t>(</a:t>
            </a:r>
            <a:r>
              <a:rPr lang="en-US" sz="2000" dirty="0">
                <a:latin typeface="Centaur" panose="02030504050205020304" pitchFamily="18" charset="0"/>
              </a:rPr>
              <a:t>b)	</a:t>
            </a:r>
            <a:r>
              <a:rPr lang="en-US" sz="2000" i="1" dirty="0">
                <a:latin typeface="Centaur" panose="02030504050205020304" pitchFamily="18" charset="0"/>
              </a:rPr>
              <a:t>Trigger event</a:t>
            </a:r>
            <a:r>
              <a:rPr lang="en-US" sz="2000" dirty="0">
                <a:latin typeface="Centaur" panose="02030504050205020304" pitchFamily="18" charset="0"/>
              </a:rPr>
              <a:t>: Entitlement to the grant amount arises from the fact that the multiplier event has taken place and is of an acceptable quality level.</a:t>
            </a:r>
          </a:p>
          <a:p>
            <a:pPr algn="just">
              <a:lnSpc>
                <a:spcPct val="150000"/>
              </a:lnSpc>
              <a:buClr>
                <a:schemeClr val="accent1"/>
              </a:buClr>
            </a:pPr>
            <a:r>
              <a:rPr lang="en-US" sz="2000" dirty="0">
                <a:latin typeface="Centaur" panose="02030504050205020304" pitchFamily="18" charset="0"/>
              </a:rPr>
              <a:t>(c)	</a:t>
            </a:r>
            <a:r>
              <a:rPr lang="en-US" sz="2000" i="1" dirty="0">
                <a:latin typeface="Centaur" panose="02030504050205020304" pitchFamily="18" charset="0"/>
              </a:rPr>
              <a:t>Evidence:</a:t>
            </a:r>
          </a:p>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a	.</a:t>
            </a:r>
            <a:r>
              <a:rPr lang="en-US" sz="2000" dirty="0">
                <a:latin typeface="Centaur" panose="02030504050205020304" pitchFamily="18" charset="0"/>
              </a:rPr>
              <a:t>	Evidence of the multiplier event carried out virtually, stating the title and date of the event.</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b.	Evidence of the number of participants by a declaration signed by the </a:t>
            </a:r>
            <a:r>
              <a:rPr lang="en-US" sz="2000" dirty="0" err="1">
                <a:latin typeface="Centaur" panose="02030504050205020304" pitchFamily="18" charset="0"/>
              </a:rPr>
              <a:t>organiser</a:t>
            </a:r>
            <a:r>
              <a:rPr lang="en-US" sz="2000" dirty="0">
                <a:latin typeface="Centaur" panose="02030504050205020304" pitchFamily="18" charset="0"/>
              </a:rPr>
              <a:t> stating the names of the participants and the name and address of the sending </a:t>
            </a:r>
            <a:r>
              <a:rPr lang="en-US" sz="2000" dirty="0" err="1">
                <a:latin typeface="Centaur" panose="02030504050205020304" pitchFamily="18" charset="0"/>
              </a:rPr>
              <a:t>organisation</a:t>
            </a:r>
            <a:r>
              <a:rPr lang="en-US" sz="2000" dirty="0">
                <a:latin typeface="Centaur" panose="02030504050205020304" pitchFamily="18" charset="0"/>
              </a:rPr>
              <a:t> or institution.</a:t>
            </a:r>
          </a:p>
          <a:p>
            <a:pPr marL="342900"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c.	Documents used or distributed at the multiplier event.</a:t>
            </a:r>
          </a:p>
          <a:p>
            <a:pPr algn="just">
              <a:lnSpc>
                <a:spcPct val="150000"/>
              </a:lnSpc>
              <a:buClr>
                <a:schemeClr val="accent1"/>
              </a:buClr>
            </a:pPr>
            <a:endParaRPr lang="en-US" sz="2000" dirty="0" smtClean="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endParaRPr lang="en-US" sz="2000" dirty="0">
              <a:latin typeface="Centaur" panose="02030504050205020304" pitchFamily="18" charset="0"/>
            </a:endParaRPr>
          </a:p>
        </p:txBody>
      </p:sp>
    </p:spTree>
    <p:extLst>
      <p:ext uri="{BB962C8B-B14F-4D97-AF65-F5344CB8AC3E}">
        <p14:creationId xmlns:p14="http://schemas.microsoft.com/office/powerpoint/2010/main" val="4835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6809" y="687184"/>
            <a:ext cx="10359408" cy="1499616"/>
          </a:xfrm>
        </p:spPr>
        <p:txBody>
          <a:bodyPr rtlCol="0">
            <a:normAutofit/>
          </a:bodyPr>
          <a:lstStyle/>
          <a:p>
            <a:r>
              <a:rPr lang="en-US" dirty="0" smtClean="0">
                <a:solidFill>
                  <a:schemeClr val="tx1"/>
                </a:solidFill>
                <a:latin typeface="Centaur" panose="02030504050205020304" pitchFamily="18" charset="0"/>
              </a:rPr>
              <a:t>General aspects</a:t>
            </a:r>
            <a:endParaRPr lang="en-US" dirty="0">
              <a:solidFill>
                <a:schemeClr val="tx1"/>
              </a:solidFill>
              <a:latin typeface="Centaur" panose="02030504050205020304" pitchFamily="18" charset="0"/>
            </a:endParaRPr>
          </a:p>
        </p:txBody>
      </p:sp>
      <p:pic>
        <p:nvPicPr>
          <p:cNvPr id="7"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10" name="CaixaDeTexto 5"/>
          <p:cNvSpPr txBox="1"/>
          <p:nvPr/>
        </p:nvSpPr>
        <p:spPr>
          <a:xfrm>
            <a:off x="1676808" y="1652380"/>
            <a:ext cx="9900000" cy="2677656"/>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Declaration of Attendance of M4 / M5</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Original documents via post</a:t>
            </a:r>
            <a:endParaRPr lang="en-US" dirty="0"/>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Scanned </a:t>
            </a:r>
            <a:r>
              <a:rPr lang="en-US" dirty="0" smtClean="0">
                <a:latin typeface="Centaur" panose="02030504050205020304" pitchFamily="18" charset="0"/>
              </a:rPr>
              <a:t>documents</a:t>
            </a:r>
            <a:endParaRPr lang="en-US" sz="2000" dirty="0" smtClean="0">
              <a:latin typeface="Centaur" panose="02030504050205020304" pitchFamily="18" charset="0"/>
            </a:endParaRPr>
          </a:p>
          <a:p>
            <a:pPr marL="342900"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Participation lists of Steering Committees</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send by </a:t>
            </a:r>
            <a:r>
              <a:rPr lang="en-US" dirty="0" smtClean="0">
                <a:latin typeface="Centaur" panose="02030504050205020304" pitchFamily="18" charset="0"/>
              </a:rPr>
              <a:t>post to all partners </a:t>
            </a:r>
            <a:r>
              <a:rPr lang="en-US" dirty="0">
                <a:latin typeface="Centaur" panose="02030504050205020304" pitchFamily="18" charset="0"/>
              </a:rPr>
              <a:t>to receive original </a:t>
            </a:r>
            <a:r>
              <a:rPr lang="en-US" dirty="0" smtClean="0">
                <a:latin typeface="Centaur" panose="02030504050205020304" pitchFamily="18" charset="0"/>
              </a:rPr>
              <a:t>signatures</a:t>
            </a:r>
          </a:p>
          <a:p>
            <a:pPr marL="800100" lvl="1" indent="-342900" algn="just">
              <a:lnSpc>
                <a:spcPct val="150000"/>
              </a:lnSpc>
              <a:buClr>
                <a:schemeClr val="accent1"/>
              </a:buClr>
              <a:buFont typeface="Wingdings" panose="05000000000000000000" pitchFamily="2" charset="2"/>
              <a:buChar char="v"/>
            </a:pPr>
            <a:r>
              <a:rPr lang="en-US" dirty="0" smtClean="0">
                <a:latin typeface="Centaur" panose="02030504050205020304" pitchFamily="18" charset="0"/>
              </a:rPr>
              <a:t>Status</a:t>
            </a:r>
            <a:r>
              <a:rPr lang="en-US" dirty="0">
                <a:latin typeface="Centaur" panose="02030504050205020304" pitchFamily="18" charset="0"/>
              </a:rPr>
              <a:t>? Who has the list at the moment?</a:t>
            </a:r>
          </a:p>
        </p:txBody>
      </p:sp>
    </p:spTree>
    <p:extLst>
      <p:ext uri="{BB962C8B-B14F-4D97-AF65-F5344CB8AC3E}">
        <p14:creationId xmlns:p14="http://schemas.microsoft.com/office/powerpoint/2010/main" val="294351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2037B4A-8D7D-44E4-BB13-4E42D72A28C2}"/>
              </a:ext>
            </a:extLst>
          </p:cNvPr>
          <p:cNvPicPr>
            <a:picLocks noChangeAspect="1"/>
          </p:cNvPicPr>
          <p:nvPr/>
        </p:nvPicPr>
        <p:blipFill>
          <a:blip r:embed="rId2">
            <a:clrChange>
              <a:clrFrom>
                <a:srgbClr val="FFFFFF"/>
              </a:clrFrom>
              <a:clrTo>
                <a:srgbClr val="FFFFFF">
                  <a:alpha val="0"/>
                </a:srgbClr>
              </a:clrTo>
            </a:clrChange>
            <a:duotone>
              <a:srgbClr val="549E39">
                <a:shade val="45000"/>
                <a:satMod val="135000"/>
              </a:srgbClr>
              <a:prstClr val="white"/>
            </a:duotone>
            <a:extLst>
              <a:ext uri="{BEBA8EAE-BF5A-486C-A8C5-ECC9F3942E4B}">
                <a14:imgProps xmlns:a14="http://schemas.microsoft.com/office/drawing/2010/main">
                  <a14:imgLayer r:embed="rId3">
                    <a14:imgEffect>
                      <a14:backgroundRemoval t="4673" b="91900" l="9804" r="89916">
                        <a14:foregroundMark x1="18207" y1="42056" x2="18207" y2="42056"/>
                        <a14:foregroundMark x1="16807" y1="46106" x2="16807" y2="46106"/>
                        <a14:foregroundMark x1="15966" y1="51402" x2="15966" y2="51402"/>
                        <a14:foregroundMark x1="62465" y1="8411" x2="62465" y2="8411"/>
                        <a14:foregroundMark x1="53221" y1="4673" x2="53221" y2="4673"/>
                        <a14:foregroundMark x1="39496" y1="11526" x2="39496" y2="11526"/>
                        <a14:foregroundMark x1="41457" y1="13084" x2="41457" y2="13084"/>
                        <a14:foregroundMark x1="35854" y1="10592" x2="35854" y2="10592"/>
                        <a14:foregroundMark x1="32493" y1="14019" x2="32493" y2="14019"/>
                        <a14:foregroundMark x1="29972" y1="18380" x2="29972" y2="18380"/>
                        <a14:foregroundMark x1="31933" y1="41433" x2="31933" y2="41433"/>
                        <a14:foregroundMark x1="36415" y1="43614" x2="36415" y2="43614"/>
                        <a14:foregroundMark x1="64426" y1="44860" x2="64426" y2="44860"/>
                        <a14:foregroundMark x1="57703" y1="91900" x2="57703" y2="91900"/>
                        <a14:foregroundMark x1="18207" y1="56698" x2="18207" y2="56698"/>
                        <a14:foregroundMark x1="20448" y1="36760" x2="20448" y2="36760"/>
                        <a14:foregroundMark x1="46218" y1="9346" x2="46218" y2="9346"/>
                        <a14:foregroundMark x1="65546" y1="14642" x2="65546" y2="14642"/>
                        <a14:foregroundMark x1="68347" y1="15888" x2="68347" y2="15888"/>
                        <a14:foregroundMark x1="77031" y1="25545" x2="77031" y2="25545"/>
                        <a14:foregroundMark x1="80112" y1="28660" x2="80112" y2="28660"/>
                        <a14:foregroundMark x1="82073" y1="32399" x2="82073" y2="32399"/>
                        <a14:foregroundMark x1="82073" y1="37072" x2="82073" y2="37072"/>
                        <a14:foregroundMark x1="84034" y1="41121" x2="84034" y2="41121"/>
                        <a14:foregroundMark x1="82913" y1="46417" x2="82913" y2="46417"/>
                        <a14:foregroundMark x1="79832" y1="63863" x2="79832" y2="63863"/>
                        <a14:foregroundMark x1="77591" y1="67601" x2="77591" y2="67601"/>
                        <a14:foregroundMark x1="73950" y1="72274" x2="73950" y2="72274"/>
                        <a14:foregroundMark x1="70868" y1="74766" x2="70868" y2="74766"/>
                        <a14:foregroundMark x1="66947" y1="77570" x2="66947" y2="77570"/>
                        <a14:foregroundMark x1="62465" y1="81308" x2="62465" y2="81308"/>
                        <a14:foregroundMark x1="43978" y1="82866" x2="43978" y2="82866"/>
                        <a14:foregroundMark x1="38655" y1="80997" x2="38655" y2="80997"/>
                        <a14:foregroundMark x1="34734" y1="79751" x2="34734" y2="79751"/>
                        <a14:foregroundMark x1="30252" y1="77882" x2="30252" y2="77882"/>
                        <a14:foregroundMark x1="25490" y1="74143" x2="25490" y2="74143"/>
                        <a14:foregroundMark x1="22129" y1="71651" x2="22129" y2="71651"/>
                        <a14:foregroundMark x1="20168" y1="67290" x2="20168" y2="67290"/>
                      </a14:backgroundRemoval>
                    </a14:imgEffect>
                  </a14:imgLayer>
                </a14:imgProps>
              </a:ext>
              <a:ext uri="{28A0092B-C50C-407E-A947-70E740481C1C}">
                <a14:useLocalDpi xmlns:a14="http://schemas.microsoft.com/office/drawing/2010/main" val="0"/>
              </a:ext>
            </a:extLst>
          </a:blip>
          <a:stretch>
            <a:fillRect/>
          </a:stretch>
        </p:blipFill>
        <p:spPr>
          <a:xfrm>
            <a:off x="9492668" y="4412712"/>
            <a:ext cx="2719526" cy="2445288"/>
          </a:xfrm>
          <a:prstGeom prst="rect">
            <a:avLst/>
          </a:prstGeom>
        </p:spPr>
      </p:pic>
      <p:sp>
        <p:nvSpPr>
          <p:cNvPr id="5" name="Shape 304"/>
          <p:cNvSpPr txBox="1">
            <a:spLocks/>
          </p:cNvSpPr>
          <p:nvPr/>
        </p:nvSpPr>
        <p:spPr>
          <a:xfrm>
            <a:off x="2831977" y="161281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a:solidFill>
                  <a:srgbClr val="05234E"/>
                </a:solidFill>
              </a:rPr>
              <a:t>Contact</a:t>
            </a:r>
            <a:endParaRPr lang="en" sz="3600" b="1">
              <a:solidFill>
                <a:srgbClr val="05234E"/>
              </a:solidFill>
            </a:endParaRPr>
          </a:p>
          <a:p>
            <a:pPr algn="ctr">
              <a:spcBef>
                <a:spcPts val="0"/>
              </a:spcBef>
              <a:buFont typeface="Wingdings 3" charset="2"/>
              <a:buNone/>
            </a:pPr>
            <a:r>
              <a:rPr lang="fi-FI"/>
              <a:t>Marc Beutner</a:t>
            </a:r>
            <a:br>
              <a:rPr lang="fi-FI"/>
            </a:br>
            <a:r>
              <a:rPr lang="fi-FI"/>
              <a:t>University Paderborn, Warburger Str. 100</a:t>
            </a:r>
            <a:br>
              <a:rPr lang="fi-FI"/>
            </a:br>
            <a:r>
              <a:rPr lang="fi-FI"/>
              <a:t>33098 Paderborn, Germany</a:t>
            </a:r>
            <a:br>
              <a:rPr lang="fi-FI"/>
            </a:br>
            <a:r>
              <a:rPr lang="fi-FI">
                <a:hlinkClick r:id="rId4"/>
              </a:rPr>
              <a:t>Marc.Beutner@uni-paderborn.de</a:t>
            </a:r>
            <a:endParaRPr lang="fi-FI"/>
          </a:p>
          <a:p>
            <a:pPr algn="ctr">
              <a:buFont typeface="Wingdings 3" charset="2"/>
              <a:buNone/>
            </a:pPr>
            <a:r>
              <a:rPr lang="fi-FI" sz="1200"/>
              <a:t>http://wiwi.uni-paderborn.de/department5/</a:t>
            </a:r>
            <a:br>
              <a:rPr lang="fi-FI" sz="1200"/>
            </a:br>
            <a:r>
              <a:rPr lang="fi-FI" sz="1200"/>
              <a:t>wirtschaftspaedagogik-prof-beutner/</a:t>
            </a:r>
          </a:p>
          <a:p>
            <a:pPr algn="ctr">
              <a:spcBef>
                <a:spcPts val="0"/>
              </a:spcBef>
              <a:buFont typeface="Wingdings 3" charset="2"/>
              <a:buNone/>
            </a:pPr>
            <a:endParaRPr lang="en" sz="1200" dirty="0"/>
          </a:p>
        </p:txBody>
      </p:sp>
      <p:sp>
        <p:nvSpPr>
          <p:cNvPr id="6" name="Rechteck 5"/>
          <p:cNvSpPr/>
          <p:nvPr/>
        </p:nvSpPr>
        <p:spPr>
          <a:xfrm>
            <a:off x="1630218" y="6389377"/>
            <a:ext cx="7700772" cy="369332"/>
          </a:xfrm>
          <a:prstGeom prst="rect">
            <a:avLst/>
          </a:prstGeom>
        </p:spPr>
        <p:txBody>
          <a:bodyPr wrap="square">
            <a:spAutoFit/>
          </a:bodyPr>
          <a:lstStyle/>
          <a:p>
            <a:pPr algn="ctr">
              <a:spcBef>
                <a:spcPts val="5"/>
              </a:spcBef>
              <a:spcAft>
                <a:spcPts val="0"/>
              </a:spcAft>
            </a:pPr>
            <a:r>
              <a:rPr lang="en-US" sz="900" spc="10" dirty="0">
                <a:solidFill>
                  <a:srgbClr val="6C6C6C"/>
                </a:solidFill>
                <a:latin typeface="Centaur"/>
                <a:cs typeface="Centaur"/>
              </a:rPr>
              <a:t>The European Commission support for the production of this publication does not constitute an endorsement of the contents which reflects the views only of the authors, </a:t>
            </a:r>
          </a:p>
          <a:p>
            <a:pPr algn="ctr">
              <a:spcBef>
                <a:spcPts val="5"/>
              </a:spcBef>
              <a:spcAft>
                <a:spcPts val="0"/>
              </a:spcAft>
            </a:pPr>
            <a:r>
              <a:rPr lang="en-US" sz="900" spc="10" dirty="0">
                <a:solidFill>
                  <a:srgbClr val="6C6C6C"/>
                </a:solidFill>
                <a:latin typeface="Centaur"/>
                <a:cs typeface="Centaur"/>
              </a:rPr>
              <a:t>and the Commission cannot be held responsible for any use which may be made of the information contained therein.</a:t>
            </a:r>
            <a:endParaRPr lang="de-DE" sz="900" spc="10" dirty="0">
              <a:solidFill>
                <a:srgbClr val="6C6C6C"/>
              </a:solidFill>
              <a:latin typeface="Centaur"/>
              <a:cs typeface="Centaur"/>
            </a:endParaRPr>
          </a:p>
        </p:txBody>
      </p:sp>
      <p:pic>
        <p:nvPicPr>
          <p:cNvPr id="7" name="Grafik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30643" y="75928"/>
            <a:ext cx="3478307" cy="764698"/>
          </a:xfrm>
          <a:prstGeom prst="rect">
            <a:avLst/>
          </a:prstGeom>
        </p:spPr>
      </p:pic>
      <p:pic>
        <p:nvPicPr>
          <p:cNvPr id="8" name="Grafik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Tree>
    <p:extLst>
      <p:ext uri="{BB962C8B-B14F-4D97-AF65-F5344CB8AC3E}">
        <p14:creationId xmlns:p14="http://schemas.microsoft.com/office/powerpoint/2010/main" val="312462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668498"/>
            <a:ext cx="8911687" cy="1280890"/>
          </a:xfrm>
        </p:spPr>
        <p:txBody>
          <a:bodyPr/>
          <a:lstStyle/>
          <a:p>
            <a:r>
              <a:rPr lang="pt-PT" dirty="0">
                <a:latin typeface="Centaur" panose="02030504050205020304" pitchFamily="18" charset="0"/>
              </a:rPr>
              <a:t>Core Aspects of NGEnvironment</a:t>
            </a:r>
          </a:p>
        </p:txBody>
      </p:sp>
      <p:pic>
        <p:nvPicPr>
          <p:cNvPr id="23" name="Imagem 9">
            <a:extLst>
              <a:ext uri="{FF2B5EF4-FFF2-40B4-BE49-F238E27FC236}">
                <a16:creationId xmlns:a16="http://schemas.microsoft.com/office/drawing/2014/main" id="{4E0BEA6F-4615-48B3-9395-22B4EB1A12C5}"/>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93154" y="98220"/>
            <a:ext cx="1998846" cy="2160165"/>
          </a:xfrm>
          <a:prstGeom prst="rect">
            <a:avLst/>
          </a:prstGeom>
        </p:spPr>
      </p:pic>
      <p:pic>
        <p:nvPicPr>
          <p:cNvPr id="7" name="Bild 3" descr="logosbeneficaireserasmusleft_e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6" name="Grafik 5"/>
          <p:cNvPicPr>
            <a:picLocks noChangeAspect="1"/>
          </p:cNvPicPr>
          <p:nvPr/>
        </p:nvPicPr>
        <p:blipFill>
          <a:blip r:embed="rId4"/>
          <a:stretch>
            <a:fillRect/>
          </a:stretch>
        </p:blipFill>
        <p:spPr>
          <a:xfrm>
            <a:off x="1480406" y="1601261"/>
            <a:ext cx="9816497" cy="4850384"/>
          </a:xfrm>
          <a:prstGeom prst="rect">
            <a:avLst/>
          </a:prstGeom>
        </p:spPr>
      </p:pic>
    </p:spTree>
    <p:extLst>
      <p:ext uri="{BB962C8B-B14F-4D97-AF65-F5344CB8AC3E}">
        <p14:creationId xmlns:p14="http://schemas.microsoft.com/office/powerpoint/2010/main" val="21792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668498"/>
            <a:ext cx="8911687" cy="1280890"/>
          </a:xfrm>
        </p:spPr>
        <p:txBody>
          <a:bodyPr/>
          <a:lstStyle/>
          <a:p>
            <a:r>
              <a:rPr lang="pt-PT" dirty="0">
                <a:latin typeface="Centaur" panose="02030504050205020304" pitchFamily="18" charset="0"/>
              </a:rPr>
              <a:t>INTELLECTUAL OUTPUTS</a:t>
            </a:r>
          </a:p>
        </p:txBody>
      </p:sp>
      <p:sp>
        <p:nvSpPr>
          <p:cNvPr id="3" name="Marcador de Posição de Conteúdo 2"/>
          <p:cNvSpPr>
            <a:spLocks noGrp="1"/>
          </p:cNvSpPr>
          <p:nvPr>
            <p:ph idx="1"/>
          </p:nvPr>
        </p:nvSpPr>
        <p:spPr>
          <a:xfrm>
            <a:off x="1640156" y="1562469"/>
            <a:ext cx="9659215" cy="5239039"/>
          </a:xfrm>
        </p:spPr>
        <p:txBody>
          <a:bodyPr>
            <a:noAutofit/>
          </a:bodyPr>
          <a:lstStyle/>
          <a:p>
            <a:pPr>
              <a:spcAft>
                <a:spcPts val="1200"/>
              </a:spcAft>
            </a:pPr>
            <a:r>
              <a:rPr lang="pt-PT" sz="2000" dirty="0" err="1">
                <a:solidFill>
                  <a:schemeClr val="tx1"/>
                </a:solidFill>
                <a:latin typeface="Centaur" panose="02030504050205020304" pitchFamily="18" charset="0"/>
              </a:rPr>
              <a:t>Summary</a:t>
            </a:r>
            <a:r>
              <a:rPr lang="pt-PT" sz="2000" dirty="0">
                <a:solidFill>
                  <a:schemeClr val="tx1"/>
                </a:solidFill>
                <a:latin typeface="Centaur" panose="02030504050205020304" pitchFamily="18" charset="0"/>
              </a:rPr>
              <a:t> research </a:t>
            </a:r>
            <a:r>
              <a:rPr lang="pt-PT" sz="2000" dirty="0" err="1">
                <a:solidFill>
                  <a:schemeClr val="tx1"/>
                </a:solidFill>
                <a:latin typeface="Centaur" panose="02030504050205020304" pitchFamily="18" charset="0"/>
              </a:rPr>
              <a:t>report</a:t>
            </a:r>
            <a:endParaRPr lang="pt-PT" sz="2000" dirty="0">
              <a:solidFill>
                <a:schemeClr val="tx1"/>
              </a:solidFill>
              <a:latin typeface="Centaur" panose="02030504050205020304" pitchFamily="18" charset="0"/>
            </a:endParaRPr>
          </a:p>
          <a:p>
            <a:pPr lvl="1">
              <a:spcAft>
                <a:spcPts val="1200"/>
              </a:spcAft>
            </a:pPr>
            <a:r>
              <a:rPr lang="en-US" sz="2000" dirty="0">
                <a:solidFill>
                  <a:schemeClr val="tx1"/>
                </a:solidFill>
                <a:latin typeface="Centaur" panose="02030504050205020304" pitchFamily="18" charset="0"/>
              </a:rPr>
              <a:t>Induction to Pedagogy for NGO staff</a:t>
            </a:r>
          </a:p>
          <a:p>
            <a:pPr lvl="2">
              <a:spcAft>
                <a:spcPts val="1200"/>
              </a:spcAft>
            </a:pPr>
            <a:r>
              <a:rPr lang="en-US" sz="2000" dirty="0">
                <a:solidFill>
                  <a:schemeClr val="tx1"/>
                </a:solidFill>
                <a:latin typeface="Centaur" panose="02030504050205020304" pitchFamily="18" charset="0"/>
              </a:rPr>
              <a:t> Training package for social and green NGO leadership</a:t>
            </a:r>
            <a:endParaRPr lang="pt-PT" sz="2000" dirty="0">
              <a:solidFill>
                <a:schemeClr val="tx1"/>
              </a:solidFill>
              <a:latin typeface="Centaur" panose="02030504050205020304" pitchFamily="18" charset="0"/>
            </a:endParaRPr>
          </a:p>
          <a:p>
            <a:pPr lvl="3">
              <a:spcAft>
                <a:spcPts val="1200"/>
              </a:spcAft>
            </a:pPr>
            <a:r>
              <a:rPr lang="pt-PT" sz="2000" dirty="0">
                <a:solidFill>
                  <a:schemeClr val="tx1"/>
                </a:solidFill>
                <a:latin typeface="Centaur" panose="02030504050205020304" pitchFamily="18" charset="0"/>
              </a:rPr>
              <a:t> Online </a:t>
            </a:r>
            <a:r>
              <a:rPr lang="pt-PT" sz="2000" dirty="0" err="1">
                <a:solidFill>
                  <a:schemeClr val="tx1"/>
                </a:solidFill>
                <a:latin typeface="Centaur" panose="02030504050205020304" pitchFamily="18" charset="0"/>
              </a:rPr>
              <a:t>platform</a:t>
            </a: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and</a:t>
            </a: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Observatory</a:t>
            </a:r>
            <a:endParaRPr lang="pt-PT" sz="2000" dirty="0">
              <a:solidFill>
                <a:schemeClr val="tx1"/>
              </a:solidFill>
              <a:latin typeface="Centaur" panose="02030504050205020304" pitchFamily="18" charset="0"/>
            </a:endParaRPr>
          </a:p>
          <a:p>
            <a:pPr lvl="4">
              <a:spcAft>
                <a:spcPts val="1200"/>
              </a:spcAft>
            </a:pP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Engagement</a:t>
            </a: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toolkit</a:t>
            </a:r>
            <a:endParaRPr lang="pt-PT" sz="2000" dirty="0">
              <a:solidFill>
                <a:schemeClr val="tx1"/>
              </a:solidFill>
              <a:latin typeface="Centaur" panose="02030504050205020304" pitchFamily="18" charset="0"/>
            </a:endParaRPr>
          </a:p>
          <a:p>
            <a:pPr lvl="5">
              <a:spcAft>
                <a:spcPts val="1200"/>
              </a:spcAft>
            </a:pPr>
            <a:r>
              <a:rPr lang="pt-PT" sz="2000" dirty="0">
                <a:solidFill>
                  <a:schemeClr val="tx1"/>
                </a:solidFill>
                <a:latin typeface="Centaur" panose="02030504050205020304" pitchFamily="18" charset="0"/>
              </a:rPr>
              <a:t> Audiovisual instructive package</a:t>
            </a:r>
          </a:p>
          <a:p>
            <a:pPr lvl="6">
              <a:spcAft>
                <a:spcPts val="1200"/>
              </a:spcAft>
            </a:pPr>
            <a:r>
              <a:rPr lang="pt-PT" sz="2000" dirty="0">
                <a:solidFill>
                  <a:schemeClr val="tx1"/>
                </a:solidFill>
                <a:latin typeface="Centaur" panose="02030504050205020304" pitchFamily="18" charset="0"/>
              </a:rPr>
              <a:t> </a:t>
            </a:r>
            <a:r>
              <a:rPr lang="en-US" sz="2000" dirty="0">
                <a:solidFill>
                  <a:schemeClr val="tx1"/>
                </a:solidFill>
                <a:latin typeface="Centaur" panose="02030504050205020304" pitchFamily="18" charset="0"/>
              </a:rPr>
              <a:t>Survival guide for NGO Founding and Funding</a:t>
            </a:r>
          </a:p>
          <a:p>
            <a:pPr lvl="7">
              <a:spcAft>
                <a:spcPts val="1200"/>
              </a:spcAft>
            </a:pP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Policy</a:t>
            </a: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paper</a:t>
            </a:r>
            <a:endParaRPr lang="pt-PT" sz="2000" dirty="0">
              <a:solidFill>
                <a:schemeClr val="tx1"/>
              </a:solidFill>
              <a:latin typeface="Centaur" panose="02030504050205020304" pitchFamily="18" charset="0"/>
            </a:endParaRPr>
          </a:p>
          <a:p>
            <a:pPr lvl="8">
              <a:spcAft>
                <a:spcPts val="1200"/>
              </a:spcAft>
            </a:pP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Layman</a:t>
            </a:r>
            <a:r>
              <a:rPr lang="pt-PT" sz="2000" dirty="0">
                <a:solidFill>
                  <a:schemeClr val="tx1"/>
                </a:solidFill>
                <a:latin typeface="Centaur" panose="02030504050205020304" pitchFamily="18" charset="0"/>
              </a:rPr>
              <a:t> </a:t>
            </a:r>
            <a:r>
              <a:rPr lang="pt-PT" sz="2000" dirty="0" err="1">
                <a:solidFill>
                  <a:schemeClr val="tx1"/>
                </a:solidFill>
                <a:latin typeface="Centaur" panose="02030504050205020304" pitchFamily="18" charset="0"/>
              </a:rPr>
              <a:t>report</a:t>
            </a:r>
            <a:endParaRPr lang="pt-PT" sz="2000" dirty="0">
              <a:solidFill>
                <a:schemeClr val="tx1"/>
              </a:solidFill>
              <a:latin typeface="Centaur" panose="02030504050205020304" pitchFamily="18" charset="0"/>
            </a:endParaRPr>
          </a:p>
        </p:txBody>
      </p:sp>
      <p:pic>
        <p:nvPicPr>
          <p:cNvPr id="5" name="Imagem 4">
            <a:extLst>
              <a:ext uri="{FF2B5EF4-FFF2-40B4-BE49-F238E27FC236}">
                <a16:creationId xmlns:a16="http://schemas.microsoft.com/office/drawing/2014/main" id="{FC1CE19C-F1EE-4274-8C26-13984BD31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408" y="6419384"/>
            <a:ext cx="1339569" cy="382125"/>
          </a:xfrm>
          <a:prstGeom prst="rect">
            <a:avLst/>
          </a:prstGeom>
        </p:spPr>
      </p:pic>
      <p:sp>
        <p:nvSpPr>
          <p:cNvPr id="7" name="CaixaDeTexto 6">
            <a:extLst>
              <a:ext uri="{FF2B5EF4-FFF2-40B4-BE49-F238E27FC236}">
                <a16:creationId xmlns:a16="http://schemas.microsoft.com/office/drawing/2014/main" id="{7374DA4E-08FC-45C7-95A7-0B99C7DDE11E}"/>
              </a:ext>
            </a:extLst>
          </p:cNvPr>
          <p:cNvSpPr txBox="1"/>
          <p:nvPr/>
        </p:nvSpPr>
        <p:spPr>
          <a:xfrm>
            <a:off x="1411549" y="1509215"/>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1</a:t>
            </a:r>
          </a:p>
        </p:txBody>
      </p:sp>
      <p:sp>
        <p:nvSpPr>
          <p:cNvPr id="8" name="CaixaDeTexto 7">
            <a:extLst>
              <a:ext uri="{FF2B5EF4-FFF2-40B4-BE49-F238E27FC236}">
                <a16:creationId xmlns:a16="http://schemas.microsoft.com/office/drawing/2014/main" id="{246A7E80-5429-4F46-94BD-50CB55EAAAA4}"/>
              </a:ext>
            </a:extLst>
          </p:cNvPr>
          <p:cNvSpPr txBox="1"/>
          <p:nvPr/>
        </p:nvSpPr>
        <p:spPr>
          <a:xfrm>
            <a:off x="1824360" y="2105499"/>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2</a:t>
            </a:r>
          </a:p>
        </p:txBody>
      </p:sp>
      <p:sp>
        <p:nvSpPr>
          <p:cNvPr id="9" name="CaixaDeTexto 8">
            <a:extLst>
              <a:ext uri="{FF2B5EF4-FFF2-40B4-BE49-F238E27FC236}">
                <a16:creationId xmlns:a16="http://schemas.microsoft.com/office/drawing/2014/main" id="{17381529-8868-4FE8-8DDA-6EE2F3784291}"/>
              </a:ext>
            </a:extLst>
          </p:cNvPr>
          <p:cNvSpPr txBox="1"/>
          <p:nvPr/>
        </p:nvSpPr>
        <p:spPr>
          <a:xfrm>
            <a:off x="2237171" y="2701783"/>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3</a:t>
            </a:r>
          </a:p>
        </p:txBody>
      </p:sp>
      <p:sp>
        <p:nvSpPr>
          <p:cNvPr id="10" name="CaixaDeTexto 9">
            <a:extLst>
              <a:ext uri="{FF2B5EF4-FFF2-40B4-BE49-F238E27FC236}">
                <a16:creationId xmlns:a16="http://schemas.microsoft.com/office/drawing/2014/main" id="{0A283663-318B-4395-8FBF-F4C5CB743AB8}"/>
              </a:ext>
            </a:extLst>
          </p:cNvPr>
          <p:cNvSpPr txBox="1"/>
          <p:nvPr/>
        </p:nvSpPr>
        <p:spPr>
          <a:xfrm>
            <a:off x="2649982" y="3298067"/>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4</a:t>
            </a:r>
          </a:p>
        </p:txBody>
      </p:sp>
      <p:sp>
        <p:nvSpPr>
          <p:cNvPr id="11" name="CaixaDeTexto 10">
            <a:extLst>
              <a:ext uri="{FF2B5EF4-FFF2-40B4-BE49-F238E27FC236}">
                <a16:creationId xmlns:a16="http://schemas.microsoft.com/office/drawing/2014/main" id="{2AF38429-6294-492A-A6F9-7FFBC7D15567}"/>
              </a:ext>
            </a:extLst>
          </p:cNvPr>
          <p:cNvSpPr txBox="1"/>
          <p:nvPr/>
        </p:nvSpPr>
        <p:spPr>
          <a:xfrm>
            <a:off x="3124939" y="3876595"/>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5</a:t>
            </a:r>
          </a:p>
        </p:txBody>
      </p:sp>
      <p:sp>
        <p:nvSpPr>
          <p:cNvPr id="12" name="CaixaDeTexto 11">
            <a:extLst>
              <a:ext uri="{FF2B5EF4-FFF2-40B4-BE49-F238E27FC236}">
                <a16:creationId xmlns:a16="http://schemas.microsoft.com/office/drawing/2014/main" id="{49E53C00-38AA-40EF-92C1-F40A2133F834}"/>
              </a:ext>
            </a:extLst>
          </p:cNvPr>
          <p:cNvSpPr txBox="1"/>
          <p:nvPr/>
        </p:nvSpPr>
        <p:spPr>
          <a:xfrm>
            <a:off x="3582140" y="4446948"/>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6</a:t>
            </a:r>
          </a:p>
        </p:txBody>
      </p:sp>
      <p:sp>
        <p:nvSpPr>
          <p:cNvPr id="13" name="CaixaDeTexto 12">
            <a:extLst>
              <a:ext uri="{FF2B5EF4-FFF2-40B4-BE49-F238E27FC236}">
                <a16:creationId xmlns:a16="http://schemas.microsoft.com/office/drawing/2014/main" id="{D20DAFC9-1860-404A-B629-A8E301D2CF06}"/>
              </a:ext>
            </a:extLst>
          </p:cNvPr>
          <p:cNvSpPr txBox="1"/>
          <p:nvPr/>
        </p:nvSpPr>
        <p:spPr>
          <a:xfrm>
            <a:off x="4067457" y="5026179"/>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7</a:t>
            </a:r>
          </a:p>
        </p:txBody>
      </p:sp>
      <p:sp>
        <p:nvSpPr>
          <p:cNvPr id="14" name="CaixaDeTexto 13">
            <a:extLst>
              <a:ext uri="{FF2B5EF4-FFF2-40B4-BE49-F238E27FC236}">
                <a16:creationId xmlns:a16="http://schemas.microsoft.com/office/drawing/2014/main" id="{F08B496E-4366-4CE2-9B24-4CF163811FBE}"/>
              </a:ext>
            </a:extLst>
          </p:cNvPr>
          <p:cNvSpPr txBox="1"/>
          <p:nvPr/>
        </p:nvSpPr>
        <p:spPr>
          <a:xfrm>
            <a:off x="4529091" y="5607547"/>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8</a:t>
            </a:r>
          </a:p>
        </p:txBody>
      </p:sp>
      <p:sp>
        <p:nvSpPr>
          <p:cNvPr id="15" name="CaixaDeTexto 14">
            <a:extLst>
              <a:ext uri="{FF2B5EF4-FFF2-40B4-BE49-F238E27FC236}">
                <a16:creationId xmlns:a16="http://schemas.microsoft.com/office/drawing/2014/main" id="{B8D9E8E9-3269-4956-B3D3-2934CEA3DD93}"/>
              </a:ext>
            </a:extLst>
          </p:cNvPr>
          <p:cNvSpPr txBox="1"/>
          <p:nvPr/>
        </p:nvSpPr>
        <p:spPr>
          <a:xfrm>
            <a:off x="4956120" y="6204527"/>
            <a:ext cx="825623" cy="461665"/>
          </a:xfrm>
          <a:prstGeom prst="rect">
            <a:avLst/>
          </a:prstGeom>
          <a:noFill/>
        </p:spPr>
        <p:txBody>
          <a:bodyPr wrap="square" rtlCol="0">
            <a:spAutoFit/>
          </a:bodyPr>
          <a:lstStyle/>
          <a:p>
            <a:r>
              <a:rPr lang="pt-PT" sz="2400" dirty="0">
                <a:solidFill>
                  <a:schemeClr val="accent1"/>
                </a:solidFill>
                <a:latin typeface="Arial Black" panose="020B0A04020102020204" pitchFamily="34" charset="0"/>
              </a:rPr>
              <a:t>9</a:t>
            </a:r>
          </a:p>
        </p:txBody>
      </p:sp>
      <p:pic>
        <p:nvPicPr>
          <p:cNvPr id="19" name="Imagem 18">
            <a:extLst>
              <a:ext uri="{FF2B5EF4-FFF2-40B4-BE49-F238E27FC236}">
                <a16:creationId xmlns:a16="http://schemas.microsoft.com/office/drawing/2014/main" id="{BB90580D-16A1-4E16-8CA2-204390C1DC7D}"/>
              </a:ext>
            </a:extLst>
          </p:cNvPr>
          <p:cNvPicPr>
            <a:picLocks noChangeAspect="1"/>
          </p:cNvPicPr>
          <p:nvPr/>
        </p:nvPicPr>
        <p:blipFill rotWithShape="1">
          <a:blip r:embed="rId3" cstate="hqprint">
            <a:duotone>
              <a:prstClr val="black"/>
              <a:schemeClr val="accent2">
                <a:tint val="45000"/>
                <a:satMod val="400000"/>
              </a:schemeClr>
            </a:duotone>
            <a:extLst>
              <a:ext uri="{28A0092B-C50C-407E-A947-70E740481C1C}">
                <a14:useLocalDpi xmlns:a14="http://schemas.microsoft.com/office/drawing/2010/main" val="0"/>
              </a:ext>
            </a:extLst>
          </a:blip>
          <a:srcRect l="38490"/>
          <a:stretch/>
        </p:blipFill>
        <p:spPr>
          <a:xfrm flipH="1">
            <a:off x="10608071" y="185852"/>
            <a:ext cx="1606442" cy="2425279"/>
          </a:xfrm>
          <a:prstGeom prst="rect">
            <a:avLst/>
          </a:prstGeom>
        </p:spPr>
      </p:pic>
      <p:sp>
        <p:nvSpPr>
          <p:cNvPr id="20" name="Textfeld 19"/>
          <p:cNvSpPr txBox="1"/>
          <p:nvPr/>
        </p:nvSpPr>
        <p:spPr>
          <a:xfrm>
            <a:off x="4480268" y="1398492"/>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1" name="Textfeld 20"/>
          <p:cNvSpPr txBox="1"/>
          <p:nvPr/>
        </p:nvSpPr>
        <p:spPr>
          <a:xfrm>
            <a:off x="6531183" y="3163776"/>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24" name="Textfeld 23"/>
          <p:cNvSpPr txBox="1"/>
          <p:nvPr/>
        </p:nvSpPr>
        <p:spPr>
          <a:xfrm>
            <a:off x="5108894" y="1584474"/>
            <a:ext cx="5303685" cy="307777"/>
          </a:xfrm>
          <a:prstGeom prst="rect">
            <a:avLst/>
          </a:prstGeom>
          <a:noFill/>
        </p:spPr>
        <p:txBody>
          <a:bodyPr wrap="square" rtlCol="0">
            <a:spAutoFit/>
          </a:bodyPr>
          <a:lstStyle/>
          <a:p>
            <a:r>
              <a:rPr lang="de-DE" sz="1400" dirty="0"/>
              <a:t>Not </a:t>
            </a:r>
            <a:r>
              <a:rPr lang="de-DE" sz="1400" dirty="0" err="1"/>
              <a:t>financed</a:t>
            </a:r>
            <a:r>
              <a:rPr lang="de-DE" sz="1400" dirty="0"/>
              <a:t> – </a:t>
            </a:r>
            <a:r>
              <a:rPr lang="de-DE" sz="1400" dirty="0" err="1"/>
              <a:t>We</a:t>
            </a:r>
            <a:r>
              <a:rPr lang="de-DE" sz="1400" dirty="0"/>
              <a:t> </a:t>
            </a:r>
            <a:r>
              <a:rPr lang="de-DE" sz="1400" dirty="0" err="1"/>
              <a:t>created</a:t>
            </a:r>
            <a:r>
              <a:rPr lang="de-DE" sz="1400" dirty="0"/>
              <a:t> </a:t>
            </a:r>
            <a:r>
              <a:rPr lang="de-DE" sz="1400" dirty="0" err="1"/>
              <a:t>definitions</a:t>
            </a:r>
            <a:r>
              <a:rPr lang="de-DE" sz="1400" dirty="0"/>
              <a:t> on NGOs</a:t>
            </a:r>
          </a:p>
        </p:txBody>
      </p:sp>
      <p:sp>
        <p:nvSpPr>
          <p:cNvPr id="29" name="Textfeld 28"/>
          <p:cNvSpPr txBox="1"/>
          <p:nvPr/>
        </p:nvSpPr>
        <p:spPr>
          <a:xfrm>
            <a:off x="5901402" y="195434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0" name="Textfeld 29"/>
          <p:cNvSpPr txBox="1"/>
          <p:nvPr/>
        </p:nvSpPr>
        <p:spPr>
          <a:xfrm>
            <a:off x="7851209" y="2600075"/>
            <a:ext cx="489362" cy="1446550"/>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a:p>
            <a:endParaRPr lang="de-DE" sz="4400" dirty="0">
              <a:solidFill>
                <a:srgbClr val="FFC000"/>
              </a:solidFill>
            </a:endParaRPr>
          </a:p>
        </p:txBody>
      </p:sp>
      <p:sp>
        <p:nvSpPr>
          <p:cNvPr id="36" name="Textfeld 35"/>
          <p:cNvSpPr txBox="1"/>
          <p:nvPr/>
        </p:nvSpPr>
        <p:spPr>
          <a:xfrm>
            <a:off x="5682837" y="3755683"/>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7" name="Textfeld 36"/>
          <p:cNvSpPr txBox="1"/>
          <p:nvPr/>
        </p:nvSpPr>
        <p:spPr>
          <a:xfrm>
            <a:off x="8231983" y="431386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pic>
        <p:nvPicPr>
          <p:cNvPr id="31" name="Bild 3" descr="logosbeneficaireserasmusleft_en"/>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32" name="Textfeld 31"/>
          <p:cNvSpPr txBox="1"/>
          <p:nvPr/>
        </p:nvSpPr>
        <p:spPr>
          <a:xfrm>
            <a:off x="6270709" y="1958210"/>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35" name="Textfeld 34"/>
          <p:cNvSpPr txBox="1"/>
          <p:nvPr/>
        </p:nvSpPr>
        <p:spPr>
          <a:xfrm>
            <a:off x="8308780" y="2582260"/>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38" name="Textfeld 37"/>
          <p:cNvSpPr txBox="1"/>
          <p:nvPr/>
        </p:nvSpPr>
        <p:spPr>
          <a:xfrm>
            <a:off x="6925662" y="313632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0" name="Textfeld 39"/>
          <p:cNvSpPr txBox="1"/>
          <p:nvPr/>
        </p:nvSpPr>
        <p:spPr>
          <a:xfrm>
            <a:off x="6601821" y="5660889"/>
            <a:ext cx="1895119" cy="307777"/>
          </a:xfrm>
          <a:prstGeom prst="rect">
            <a:avLst/>
          </a:prstGeom>
          <a:noFill/>
        </p:spPr>
        <p:txBody>
          <a:bodyPr wrap="square" rtlCol="0">
            <a:spAutoFit/>
          </a:bodyPr>
          <a:lstStyle/>
          <a:p>
            <a:r>
              <a:rPr lang="de-DE" sz="1400" dirty="0"/>
              <a:t>Coming </a:t>
            </a:r>
            <a:r>
              <a:rPr lang="de-DE" sz="1400" dirty="0" err="1"/>
              <a:t>soon</a:t>
            </a:r>
            <a:endParaRPr lang="de-DE" sz="1400" dirty="0"/>
          </a:p>
        </p:txBody>
      </p:sp>
      <p:sp>
        <p:nvSpPr>
          <p:cNvPr id="41" name="Textfeld 40"/>
          <p:cNvSpPr txBox="1"/>
          <p:nvPr/>
        </p:nvSpPr>
        <p:spPr>
          <a:xfrm>
            <a:off x="7222709" y="6247909"/>
            <a:ext cx="1895119" cy="307777"/>
          </a:xfrm>
          <a:prstGeom prst="rect">
            <a:avLst/>
          </a:prstGeom>
          <a:noFill/>
        </p:spPr>
        <p:txBody>
          <a:bodyPr wrap="square" rtlCol="0">
            <a:spAutoFit/>
          </a:bodyPr>
          <a:lstStyle/>
          <a:p>
            <a:r>
              <a:rPr lang="de-DE" sz="1400" dirty="0"/>
              <a:t>Coming </a:t>
            </a:r>
            <a:r>
              <a:rPr lang="de-DE" sz="1400" dirty="0" err="1"/>
              <a:t>soon</a:t>
            </a:r>
            <a:endParaRPr lang="de-DE" sz="1400" dirty="0"/>
          </a:p>
        </p:txBody>
      </p:sp>
      <p:sp>
        <p:nvSpPr>
          <p:cNvPr id="42" name="Textfeld 41"/>
          <p:cNvSpPr txBox="1"/>
          <p:nvPr/>
        </p:nvSpPr>
        <p:spPr>
          <a:xfrm>
            <a:off x="7383607" y="3285190"/>
            <a:ext cx="5303685" cy="523220"/>
          </a:xfrm>
          <a:prstGeom prst="rect">
            <a:avLst/>
          </a:prstGeom>
          <a:noFill/>
        </p:spPr>
        <p:txBody>
          <a:bodyPr wrap="square" rtlCol="0">
            <a:spAutoFit/>
          </a:bodyPr>
          <a:lstStyle/>
          <a:p>
            <a:r>
              <a:rPr lang="de-DE" sz="1400" dirty="0"/>
              <a:t>Not </a:t>
            </a:r>
            <a:r>
              <a:rPr lang="de-DE" sz="1400" dirty="0" err="1"/>
              <a:t>financed</a:t>
            </a:r>
            <a:r>
              <a:rPr lang="de-DE" sz="1400" dirty="0"/>
              <a:t> – Some </a:t>
            </a:r>
            <a:r>
              <a:rPr lang="de-DE" sz="1400" dirty="0" err="1"/>
              <a:t>observatory</a:t>
            </a:r>
            <a:r>
              <a:rPr lang="de-DE" sz="1400" dirty="0"/>
              <a:t> </a:t>
            </a:r>
            <a:r>
              <a:rPr lang="de-DE" sz="1400" dirty="0" err="1"/>
              <a:t>interviews</a:t>
            </a:r>
            <a:endParaRPr lang="de-DE" sz="1400" dirty="0"/>
          </a:p>
          <a:p>
            <a:r>
              <a:rPr lang="de-DE" sz="1400" dirty="0"/>
              <a:t> </a:t>
            </a:r>
            <a:r>
              <a:rPr lang="de-DE" sz="1400" dirty="0" err="1"/>
              <a:t>are</a:t>
            </a:r>
            <a:r>
              <a:rPr lang="de-DE" sz="1400" dirty="0"/>
              <a:t> </a:t>
            </a:r>
            <a:r>
              <a:rPr lang="de-DE" sz="1400" dirty="0" err="1"/>
              <a:t>missing</a:t>
            </a:r>
            <a:endParaRPr lang="de-DE" sz="1400" dirty="0"/>
          </a:p>
        </p:txBody>
      </p:sp>
      <p:sp>
        <p:nvSpPr>
          <p:cNvPr id="43" name="Textfeld 42"/>
          <p:cNvSpPr txBox="1"/>
          <p:nvPr/>
        </p:nvSpPr>
        <p:spPr>
          <a:xfrm>
            <a:off x="7125256" y="2018226"/>
            <a:ext cx="5303685" cy="523220"/>
          </a:xfrm>
          <a:prstGeom prst="rect">
            <a:avLst/>
          </a:prstGeom>
          <a:noFill/>
        </p:spPr>
        <p:txBody>
          <a:bodyPr wrap="square" rtlCol="0">
            <a:spAutoFit/>
          </a:bodyPr>
          <a:lstStyle/>
          <a:p>
            <a:r>
              <a:rPr lang="de-DE" sz="1400" dirty="0" err="1"/>
              <a:t>Finalising</a:t>
            </a:r>
            <a:r>
              <a:rPr lang="de-DE" sz="1400" dirty="0"/>
              <a:t> </a:t>
            </a:r>
            <a:r>
              <a:rPr lang="de-DE" sz="1400" dirty="0" err="1"/>
              <a:t>testing</a:t>
            </a:r>
            <a:r>
              <a:rPr lang="de-DE" sz="1400" dirty="0"/>
              <a:t> </a:t>
            </a:r>
            <a:r>
              <a:rPr lang="de-DE" sz="1400" dirty="0" err="1"/>
              <a:t>and</a:t>
            </a:r>
            <a:r>
              <a:rPr lang="de-DE" sz="1400" dirty="0"/>
              <a:t> </a:t>
            </a:r>
            <a:r>
              <a:rPr lang="de-DE" sz="1400" dirty="0" err="1"/>
              <a:t>evaluation</a:t>
            </a:r>
            <a:endParaRPr lang="de-DE" sz="1400" dirty="0"/>
          </a:p>
          <a:p>
            <a:r>
              <a:rPr lang="de-DE" sz="1400" dirty="0"/>
              <a:t> </a:t>
            </a:r>
            <a:r>
              <a:rPr lang="de-DE" sz="1400" dirty="0" err="1"/>
              <a:t>research</a:t>
            </a:r>
            <a:r>
              <a:rPr lang="de-DE" sz="1400" dirty="0"/>
              <a:t> </a:t>
            </a:r>
            <a:r>
              <a:rPr lang="de-DE" sz="1400" dirty="0" err="1"/>
              <a:t>report</a:t>
            </a:r>
            <a:endParaRPr lang="de-DE" sz="1400" dirty="0"/>
          </a:p>
        </p:txBody>
      </p:sp>
      <p:sp>
        <p:nvSpPr>
          <p:cNvPr id="44" name="Textfeld 43"/>
          <p:cNvSpPr txBox="1"/>
          <p:nvPr/>
        </p:nvSpPr>
        <p:spPr>
          <a:xfrm>
            <a:off x="8813377" y="2627823"/>
            <a:ext cx="5303685" cy="523220"/>
          </a:xfrm>
          <a:prstGeom prst="rect">
            <a:avLst/>
          </a:prstGeom>
          <a:noFill/>
        </p:spPr>
        <p:txBody>
          <a:bodyPr wrap="square" rtlCol="0">
            <a:spAutoFit/>
          </a:bodyPr>
          <a:lstStyle/>
          <a:p>
            <a:r>
              <a:rPr lang="de-DE" sz="1400" dirty="0" err="1"/>
              <a:t>Finalising</a:t>
            </a:r>
            <a:r>
              <a:rPr lang="de-DE" sz="1400" dirty="0"/>
              <a:t> </a:t>
            </a:r>
            <a:r>
              <a:rPr lang="de-DE" sz="1400" dirty="0" err="1"/>
              <a:t>testing</a:t>
            </a:r>
            <a:r>
              <a:rPr lang="de-DE" sz="1400" dirty="0"/>
              <a:t> </a:t>
            </a:r>
            <a:r>
              <a:rPr lang="de-DE" sz="1400" dirty="0" err="1"/>
              <a:t>and</a:t>
            </a:r>
            <a:r>
              <a:rPr lang="de-DE" sz="1400" dirty="0"/>
              <a:t> </a:t>
            </a:r>
            <a:r>
              <a:rPr lang="de-DE" sz="1400" dirty="0" err="1"/>
              <a:t>evaluation</a:t>
            </a:r>
            <a:endParaRPr lang="de-DE" sz="1400" dirty="0"/>
          </a:p>
          <a:p>
            <a:r>
              <a:rPr lang="de-DE" sz="1400" dirty="0"/>
              <a:t> </a:t>
            </a:r>
            <a:r>
              <a:rPr lang="de-DE" sz="1400" dirty="0" err="1"/>
              <a:t>research</a:t>
            </a:r>
            <a:r>
              <a:rPr lang="de-DE" sz="1400" dirty="0"/>
              <a:t> </a:t>
            </a:r>
            <a:r>
              <a:rPr lang="de-DE" sz="1400" dirty="0" err="1"/>
              <a:t>report</a:t>
            </a:r>
            <a:endParaRPr lang="de-DE" sz="1400" dirty="0"/>
          </a:p>
        </p:txBody>
      </p:sp>
      <p:sp>
        <p:nvSpPr>
          <p:cNvPr id="46" name="Textfeld 45"/>
          <p:cNvSpPr txBox="1"/>
          <p:nvPr/>
        </p:nvSpPr>
        <p:spPr>
          <a:xfrm>
            <a:off x="8662212" y="4326266"/>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47" name="Textfeld 46"/>
          <p:cNvSpPr txBox="1"/>
          <p:nvPr/>
        </p:nvSpPr>
        <p:spPr>
          <a:xfrm>
            <a:off x="7292392" y="4498954"/>
            <a:ext cx="1495529" cy="307777"/>
          </a:xfrm>
          <a:prstGeom prst="rect">
            <a:avLst/>
          </a:prstGeom>
          <a:noFill/>
        </p:spPr>
        <p:txBody>
          <a:bodyPr wrap="square" rtlCol="0">
            <a:spAutoFit/>
          </a:bodyPr>
          <a:lstStyle/>
          <a:p>
            <a:r>
              <a:rPr lang="de-DE" sz="1400" dirty="0" err="1"/>
              <a:t>Ongoing</a:t>
            </a:r>
            <a:endParaRPr lang="de-DE" sz="1400" dirty="0"/>
          </a:p>
        </p:txBody>
      </p:sp>
      <p:sp>
        <p:nvSpPr>
          <p:cNvPr id="48" name="Textfeld 47"/>
          <p:cNvSpPr txBox="1"/>
          <p:nvPr/>
        </p:nvSpPr>
        <p:spPr>
          <a:xfrm>
            <a:off x="9355258" y="4418598"/>
            <a:ext cx="2638073" cy="523220"/>
          </a:xfrm>
          <a:prstGeom prst="rect">
            <a:avLst/>
          </a:prstGeom>
          <a:noFill/>
        </p:spPr>
        <p:txBody>
          <a:bodyPr wrap="square" rtlCol="0">
            <a:spAutoFit/>
          </a:bodyPr>
          <a:lstStyle/>
          <a:p>
            <a:r>
              <a:rPr lang="en-US" sz="1400" dirty="0"/>
              <a:t>3 videos throughout</a:t>
            </a:r>
          </a:p>
          <a:p>
            <a:r>
              <a:rPr lang="en-US" sz="1400" dirty="0"/>
              <a:t> the project lifecycle</a:t>
            </a:r>
            <a:endParaRPr lang="de-DE" sz="1400" dirty="0"/>
          </a:p>
        </p:txBody>
      </p:sp>
      <p:sp>
        <p:nvSpPr>
          <p:cNvPr id="39" name="Textfeld 38"/>
          <p:cNvSpPr txBox="1"/>
          <p:nvPr/>
        </p:nvSpPr>
        <p:spPr>
          <a:xfrm>
            <a:off x="9308632" y="5151070"/>
            <a:ext cx="1495529" cy="307777"/>
          </a:xfrm>
          <a:prstGeom prst="rect">
            <a:avLst/>
          </a:prstGeom>
          <a:noFill/>
        </p:spPr>
        <p:txBody>
          <a:bodyPr wrap="square" rtlCol="0">
            <a:spAutoFit/>
          </a:bodyPr>
          <a:lstStyle/>
          <a:p>
            <a:r>
              <a:rPr lang="de-DE" sz="1400" dirty="0" err="1"/>
              <a:t>Ongoing</a:t>
            </a:r>
            <a:endParaRPr lang="de-DE" sz="1400" dirty="0"/>
          </a:p>
        </p:txBody>
      </p:sp>
    </p:spTree>
    <p:extLst>
      <p:ext uri="{BB962C8B-B14F-4D97-AF65-F5344CB8AC3E}">
        <p14:creationId xmlns:p14="http://schemas.microsoft.com/office/powerpoint/2010/main" val="28027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659054" y="1853925"/>
            <a:ext cx="9900000" cy="5124480"/>
          </a:xfrm>
          <a:prstGeom prst="rect">
            <a:avLst/>
          </a:prstGeom>
          <a:noFill/>
        </p:spPr>
        <p:txBody>
          <a:bodyPr wrap="square" rtlCol="0">
            <a:spAutoFit/>
          </a:bodyPr>
          <a:lstStyle/>
          <a:p>
            <a:pPr marL="342900" indent="-342900" algn="just">
              <a:lnSpc>
                <a:spcPct val="150000"/>
              </a:lnSpc>
              <a:buClr>
                <a:schemeClr val="accent1"/>
              </a:buClr>
              <a:buFont typeface="Wingdings" panose="05000000000000000000" pitchFamily="2" charset="2"/>
              <a:buChar char="v"/>
            </a:pPr>
            <a:r>
              <a:rPr lang="de-DE" sz="2000" dirty="0"/>
              <a:t>Not </a:t>
            </a:r>
            <a:r>
              <a:rPr lang="de-DE" sz="2000" dirty="0" err="1"/>
              <a:t>financed</a:t>
            </a:r>
            <a:r>
              <a:rPr lang="de-DE" sz="2000" dirty="0"/>
              <a:t> – </a:t>
            </a:r>
            <a:r>
              <a:rPr lang="de-DE" sz="2000" dirty="0" err="1"/>
              <a:t>We</a:t>
            </a:r>
            <a:r>
              <a:rPr lang="de-DE" sz="2000" dirty="0"/>
              <a:t> </a:t>
            </a:r>
            <a:r>
              <a:rPr lang="de-DE" sz="2000" dirty="0" err="1"/>
              <a:t>created</a:t>
            </a:r>
            <a:r>
              <a:rPr lang="de-DE" sz="2000" dirty="0"/>
              <a:t> </a:t>
            </a:r>
            <a:r>
              <a:rPr lang="de-DE" sz="2000" dirty="0" err="1"/>
              <a:t>definitions</a:t>
            </a:r>
            <a:r>
              <a:rPr lang="de-DE" sz="2000" dirty="0"/>
              <a:t> on NGOs</a:t>
            </a:r>
            <a:r>
              <a:rPr lang="en-US" sz="2000" dirty="0">
                <a:latin typeface="Centaur" panose="02030504050205020304" pitchFamily="18" charset="0"/>
              </a:rPr>
              <a:t>.</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sz="2000"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Italy </a:t>
            </a:r>
            <a:endParaRPr lang="en-US" sz="2000" dirty="0">
              <a:latin typeface="Centaur" panose="02030504050205020304" pitchFamily="18" charset="0"/>
            </a:endParaRPr>
          </a:p>
          <a:p>
            <a:pPr algn="just">
              <a:lnSpc>
                <a:spcPct val="150000"/>
              </a:lnSpc>
            </a:pPr>
            <a:r>
              <a:rPr lang="en-US" sz="2000" dirty="0"/>
              <a:t/>
            </a:r>
            <a:br>
              <a:rPr lang="en-US" sz="2000" dirty="0"/>
            </a:br>
            <a:r>
              <a:rPr lang="en-US" sz="2000" dirty="0"/>
              <a:t/>
            </a:r>
            <a:br>
              <a:rPr lang="en-US" sz="2000" dirty="0"/>
            </a:br>
            <a:endParaRPr lang="en-US" i="1" dirty="0"/>
          </a:p>
        </p:txBody>
      </p:sp>
      <p:sp>
        <p:nvSpPr>
          <p:cNvPr id="8" name="Título 1"/>
          <p:cNvSpPr>
            <a:spLocks noGrp="1"/>
          </p:cNvSpPr>
          <p:nvPr>
            <p:ph type="title"/>
          </p:nvPr>
        </p:nvSpPr>
        <p:spPr>
          <a:xfrm>
            <a:off x="1659054" y="660550"/>
            <a:ext cx="10359408" cy="1499616"/>
          </a:xfrm>
        </p:spPr>
        <p:txBody>
          <a:bodyPr rtlCol="0">
            <a:normAutofit/>
          </a:bodyPr>
          <a:lstStyle/>
          <a:p>
            <a:r>
              <a:rPr lang="en-US" dirty="0">
                <a:solidFill>
                  <a:schemeClr val="tx1"/>
                </a:solidFill>
                <a:latin typeface="Centaur" panose="02030504050205020304" pitchFamily="18" charset="0"/>
              </a:rPr>
              <a:t>IO1 - </a:t>
            </a:r>
            <a:r>
              <a:rPr lang="pt-PT" dirty="0">
                <a:solidFill>
                  <a:schemeClr val="tx1"/>
                </a:solidFill>
                <a:latin typeface="Centaur" panose="02030504050205020304" pitchFamily="18" charset="0"/>
              </a:rPr>
              <a:t>Summary research report</a:t>
            </a:r>
            <a:endParaRPr lang="en-US" dirty="0">
              <a:solidFill>
                <a:schemeClr val="tx1"/>
              </a:solidFill>
              <a:latin typeface="Centaur" panose="02030504050205020304" pitchFamily="18" charset="0"/>
            </a:endParaRPr>
          </a:p>
        </p:txBody>
      </p:sp>
      <p:pic>
        <p:nvPicPr>
          <p:cNvPr id="5"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sp>
        <p:nvSpPr>
          <p:cNvPr id="6" name="Textfeld 5"/>
          <p:cNvSpPr txBox="1"/>
          <p:nvPr/>
        </p:nvSpPr>
        <p:spPr>
          <a:xfrm>
            <a:off x="5023902" y="3065931"/>
            <a:ext cx="1910123" cy="1554272"/>
          </a:xfrm>
          <a:prstGeom prst="rect">
            <a:avLst/>
          </a:prstGeom>
          <a:noFill/>
        </p:spPr>
        <p:txBody>
          <a:bodyPr wrap="square" rtlCol="0">
            <a:spAutoFit/>
          </a:bodyPr>
          <a:lstStyle/>
          <a:p>
            <a:r>
              <a:rPr lang="de-DE" sz="9500" dirty="0">
                <a:solidFill>
                  <a:schemeClr val="accent1"/>
                </a:solidFill>
                <a:sym typeface="Wingdings" panose="05000000000000000000" pitchFamily="2" charset="2"/>
              </a:rPr>
              <a:t></a:t>
            </a:r>
            <a:endParaRPr lang="de-DE" sz="9500" dirty="0">
              <a:solidFill>
                <a:schemeClr val="accent1"/>
              </a:solidFill>
            </a:endParaRPr>
          </a:p>
        </p:txBody>
      </p:sp>
    </p:spTree>
    <p:extLst>
      <p:ext uri="{BB962C8B-B14F-4D97-AF65-F5344CB8AC3E}">
        <p14:creationId xmlns:p14="http://schemas.microsoft.com/office/powerpoint/2010/main" val="404632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59054" y="660550"/>
            <a:ext cx="10359408" cy="1499616"/>
          </a:xfrm>
        </p:spPr>
        <p:txBody>
          <a:bodyPr rtlCol="0">
            <a:normAutofit/>
          </a:bodyPr>
          <a:lstStyle/>
          <a:p>
            <a:r>
              <a:rPr lang="en-US" dirty="0">
                <a:solidFill>
                  <a:schemeClr val="tx1"/>
                </a:solidFill>
                <a:latin typeface="Centaur" panose="02030504050205020304" pitchFamily="18" charset="0"/>
              </a:rPr>
              <a:t>IO2 - Induction to Pedagogy for NGO staff</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348" y="513644"/>
            <a:ext cx="2535089" cy="661328"/>
          </a:xfrm>
          <a:prstGeom prst="rect">
            <a:avLst/>
          </a:prstGeom>
        </p:spPr>
      </p:pic>
      <p:pic>
        <p:nvPicPr>
          <p:cNvPr id="5" name="Bild 3" descr="logosbeneficaireserasmusleft_en"/>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graphicFrame>
        <p:nvGraphicFramePr>
          <p:cNvPr id="3" name="Tabelle 2"/>
          <p:cNvGraphicFramePr>
            <a:graphicFrameLocks noGrp="1"/>
          </p:cNvGraphicFramePr>
          <p:nvPr>
            <p:extLst>
              <p:ext uri="{D42A27DB-BD31-4B8C-83A1-F6EECF244321}">
                <p14:modId xmlns:p14="http://schemas.microsoft.com/office/powerpoint/2010/main" val="3979850744"/>
              </p:ext>
            </p:extLst>
          </p:nvPr>
        </p:nvGraphicFramePr>
        <p:xfrm>
          <a:off x="2834783" y="2067055"/>
          <a:ext cx="9086760" cy="4000314"/>
        </p:xfrm>
        <a:graphic>
          <a:graphicData uri="http://schemas.openxmlformats.org/drawingml/2006/table">
            <a:tbl>
              <a:tblPr firstRow="1" bandRow="1">
                <a:tableStyleId>{5C22544A-7EE6-4342-B048-85BDC9FD1C3A}</a:tableStyleId>
              </a:tblPr>
              <a:tblGrid>
                <a:gridCol w="1817352">
                  <a:extLst>
                    <a:ext uri="{9D8B030D-6E8A-4147-A177-3AD203B41FA5}">
                      <a16:colId xmlns:a16="http://schemas.microsoft.com/office/drawing/2014/main" val="1922464773"/>
                    </a:ext>
                  </a:extLst>
                </a:gridCol>
                <a:gridCol w="1817352">
                  <a:extLst>
                    <a:ext uri="{9D8B030D-6E8A-4147-A177-3AD203B41FA5}">
                      <a16:colId xmlns:a16="http://schemas.microsoft.com/office/drawing/2014/main" val="1479124133"/>
                    </a:ext>
                  </a:extLst>
                </a:gridCol>
                <a:gridCol w="1817352">
                  <a:extLst>
                    <a:ext uri="{9D8B030D-6E8A-4147-A177-3AD203B41FA5}">
                      <a16:colId xmlns:a16="http://schemas.microsoft.com/office/drawing/2014/main" val="4280726913"/>
                    </a:ext>
                  </a:extLst>
                </a:gridCol>
                <a:gridCol w="1817352">
                  <a:extLst>
                    <a:ext uri="{9D8B030D-6E8A-4147-A177-3AD203B41FA5}">
                      <a16:colId xmlns:a16="http://schemas.microsoft.com/office/drawing/2014/main" val="3243736806"/>
                    </a:ext>
                  </a:extLst>
                </a:gridCol>
                <a:gridCol w="1817352">
                  <a:extLst>
                    <a:ext uri="{9D8B030D-6E8A-4147-A177-3AD203B41FA5}">
                      <a16:colId xmlns:a16="http://schemas.microsoft.com/office/drawing/2014/main" val="1463863333"/>
                    </a:ext>
                  </a:extLst>
                </a:gridCol>
              </a:tblGrid>
              <a:tr h="799914">
                <a:tc>
                  <a:txBody>
                    <a:bodyPr/>
                    <a:lstStyle/>
                    <a:p>
                      <a:r>
                        <a:rPr lang="de-DE" dirty="0"/>
                        <a:t>IO2-modules</a:t>
                      </a:r>
                    </a:p>
                  </a:txBody>
                  <a:tcPr/>
                </a:tc>
                <a:tc>
                  <a:txBody>
                    <a:bodyPr/>
                    <a:lstStyle/>
                    <a:p>
                      <a:r>
                        <a:rPr lang="de-DE" dirty="0" err="1"/>
                        <a:t>Lesson</a:t>
                      </a:r>
                      <a:r>
                        <a:rPr lang="de-DE" baseline="0" dirty="0"/>
                        <a:t> Plan</a:t>
                      </a:r>
                      <a:endParaRPr lang="de-DE" dirty="0"/>
                    </a:p>
                  </a:txBody>
                  <a:tcPr/>
                </a:tc>
                <a:tc>
                  <a:txBody>
                    <a:bodyPr/>
                    <a:lstStyle/>
                    <a:p>
                      <a:r>
                        <a:rPr lang="de-DE" dirty="0" err="1"/>
                        <a:t>Presentations</a:t>
                      </a:r>
                      <a:endParaRPr lang="de-DE" dirty="0"/>
                    </a:p>
                  </a:txBody>
                  <a:tcPr/>
                </a:tc>
                <a:tc>
                  <a:txBody>
                    <a:bodyPr/>
                    <a:lstStyle/>
                    <a:p>
                      <a:r>
                        <a:rPr lang="de-DE" dirty="0"/>
                        <a:t>Videos</a:t>
                      </a:r>
                    </a:p>
                  </a:txBody>
                  <a:tcPr/>
                </a:tc>
                <a:tc>
                  <a:txBody>
                    <a:bodyPr/>
                    <a:lstStyle/>
                    <a:p>
                      <a:r>
                        <a:rPr lang="de-DE" dirty="0"/>
                        <a:t>H5P </a:t>
                      </a:r>
                      <a:r>
                        <a:rPr lang="de-DE" dirty="0" err="1"/>
                        <a:t>tasks</a:t>
                      </a:r>
                      <a:endParaRPr lang="de-DE" dirty="0"/>
                    </a:p>
                  </a:txBody>
                  <a:tcPr/>
                </a:tc>
                <a:extLst>
                  <a:ext uri="{0D108BD9-81ED-4DB2-BD59-A6C34878D82A}">
                    <a16:rowId xmlns:a16="http://schemas.microsoft.com/office/drawing/2014/main" val="731097385"/>
                  </a:ext>
                </a:extLst>
              </a:tr>
              <a:tr h="463442">
                <a:tc>
                  <a:txBody>
                    <a:bodyPr/>
                    <a:lstStyle/>
                    <a:p>
                      <a:r>
                        <a:rPr lang="de-DE" dirty="0"/>
                        <a:t>Module 1 - UPB</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005280528"/>
                  </a:ext>
                </a:extLst>
              </a:tr>
              <a:tr h="463442">
                <a:tc>
                  <a:txBody>
                    <a:bodyPr/>
                    <a:lstStyle/>
                    <a:p>
                      <a:r>
                        <a:rPr lang="de-DE" dirty="0"/>
                        <a:t>Module 2 –</a:t>
                      </a:r>
                      <a:br>
                        <a:rPr lang="de-DE" dirty="0"/>
                      </a:br>
                      <a:r>
                        <a:rPr lang="de-DE" dirty="0"/>
                        <a:t>UPB</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337474838"/>
                  </a:ext>
                </a:extLst>
              </a:tr>
              <a:tr h="463442">
                <a:tc>
                  <a:txBody>
                    <a:bodyPr/>
                    <a:lstStyle/>
                    <a:p>
                      <a:r>
                        <a:rPr lang="de-DE" dirty="0"/>
                        <a:t>Module 3 –</a:t>
                      </a:r>
                      <a:br>
                        <a:rPr lang="de-DE" dirty="0"/>
                      </a:br>
                      <a:r>
                        <a:rPr lang="de-DE" dirty="0"/>
                        <a:t>EPEK</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362157846"/>
                  </a:ext>
                </a:extLst>
              </a:tr>
              <a:tr h="463442">
                <a:tc>
                  <a:txBody>
                    <a:bodyPr/>
                    <a:lstStyle/>
                    <a:p>
                      <a:r>
                        <a:rPr lang="de-DE" dirty="0"/>
                        <a:t>Module 4 –</a:t>
                      </a:r>
                      <a:br>
                        <a:rPr lang="de-DE" dirty="0"/>
                      </a:br>
                      <a:r>
                        <a:rPr lang="de-DE" dirty="0"/>
                        <a:t>EPEK/AL</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3536556129"/>
                  </a:ext>
                </a:extLst>
              </a:tr>
              <a:tr h="463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Module 5 –</a:t>
                      </a:r>
                      <a:br>
                        <a:rPr lang="de-DE" dirty="0"/>
                      </a:br>
                      <a:r>
                        <a:rPr lang="de-DE" dirty="0"/>
                        <a:t>RC</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597931278"/>
                  </a:ext>
                </a:extLst>
              </a:tr>
            </a:tbl>
          </a:graphicData>
        </a:graphic>
      </p:graphicFrame>
      <p:sp>
        <p:nvSpPr>
          <p:cNvPr id="10" name="Textfeld 9"/>
          <p:cNvSpPr txBox="1"/>
          <p:nvPr/>
        </p:nvSpPr>
        <p:spPr>
          <a:xfrm>
            <a:off x="5089874" y="2793717"/>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1" name="Textfeld 10"/>
          <p:cNvSpPr txBox="1"/>
          <p:nvPr/>
        </p:nvSpPr>
        <p:spPr>
          <a:xfrm>
            <a:off x="5089874" y="3461271"/>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2" name="Textfeld 11"/>
          <p:cNvSpPr txBox="1"/>
          <p:nvPr/>
        </p:nvSpPr>
        <p:spPr>
          <a:xfrm>
            <a:off x="6968043" y="2793717"/>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3" name="Textfeld 12"/>
          <p:cNvSpPr txBox="1"/>
          <p:nvPr/>
        </p:nvSpPr>
        <p:spPr>
          <a:xfrm>
            <a:off x="6968043" y="3461271"/>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4" name="Textfeld 13"/>
          <p:cNvSpPr txBox="1"/>
          <p:nvPr/>
        </p:nvSpPr>
        <p:spPr>
          <a:xfrm>
            <a:off x="8846212" y="2793717"/>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5" name="Textfeld 14"/>
          <p:cNvSpPr txBox="1"/>
          <p:nvPr/>
        </p:nvSpPr>
        <p:spPr>
          <a:xfrm>
            <a:off x="8846212" y="3461271"/>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6" name="Textfeld 15"/>
          <p:cNvSpPr txBox="1"/>
          <p:nvPr/>
        </p:nvSpPr>
        <p:spPr>
          <a:xfrm>
            <a:off x="10647107" y="2793717"/>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7" name="Textfeld 16"/>
          <p:cNvSpPr txBox="1"/>
          <p:nvPr/>
        </p:nvSpPr>
        <p:spPr>
          <a:xfrm>
            <a:off x="10647107" y="3461271"/>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8" name="Textfeld 17"/>
          <p:cNvSpPr txBox="1"/>
          <p:nvPr/>
        </p:nvSpPr>
        <p:spPr>
          <a:xfrm>
            <a:off x="5062932" y="407052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9" name="Textfeld 18"/>
          <p:cNvSpPr txBox="1"/>
          <p:nvPr/>
        </p:nvSpPr>
        <p:spPr>
          <a:xfrm>
            <a:off x="5062932" y="473807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0" name="Textfeld 19"/>
          <p:cNvSpPr txBox="1"/>
          <p:nvPr/>
        </p:nvSpPr>
        <p:spPr>
          <a:xfrm>
            <a:off x="6941101" y="407052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1" name="Textfeld 20"/>
          <p:cNvSpPr txBox="1"/>
          <p:nvPr/>
        </p:nvSpPr>
        <p:spPr>
          <a:xfrm>
            <a:off x="6941101" y="473807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2" name="Textfeld 21"/>
          <p:cNvSpPr txBox="1"/>
          <p:nvPr/>
        </p:nvSpPr>
        <p:spPr>
          <a:xfrm>
            <a:off x="8819270" y="407052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3" name="Textfeld 22"/>
          <p:cNvSpPr txBox="1"/>
          <p:nvPr/>
        </p:nvSpPr>
        <p:spPr>
          <a:xfrm>
            <a:off x="8819270" y="473807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4" name="Textfeld 23"/>
          <p:cNvSpPr txBox="1"/>
          <p:nvPr/>
        </p:nvSpPr>
        <p:spPr>
          <a:xfrm>
            <a:off x="5089874" y="5402722"/>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5" name="Textfeld 24"/>
          <p:cNvSpPr txBox="1"/>
          <p:nvPr/>
        </p:nvSpPr>
        <p:spPr>
          <a:xfrm>
            <a:off x="6989561" y="5399932"/>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6" name="Textfeld 25"/>
          <p:cNvSpPr txBox="1"/>
          <p:nvPr/>
        </p:nvSpPr>
        <p:spPr>
          <a:xfrm>
            <a:off x="8801429" y="5439442"/>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7" name="Textfeld 26"/>
          <p:cNvSpPr txBox="1"/>
          <p:nvPr/>
        </p:nvSpPr>
        <p:spPr>
          <a:xfrm>
            <a:off x="10664098" y="4129932"/>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8" name="Textfeld 27"/>
          <p:cNvSpPr txBox="1"/>
          <p:nvPr/>
        </p:nvSpPr>
        <p:spPr>
          <a:xfrm>
            <a:off x="10703608" y="483548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9" name="Textfeld 28"/>
          <p:cNvSpPr txBox="1"/>
          <p:nvPr/>
        </p:nvSpPr>
        <p:spPr>
          <a:xfrm>
            <a:off x="10692319" y="546766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Tree>
    <p:extLst>
      <p:ext uri="{BB962C8B-B14F-4D97-AF65-F5344CB8AC3E}">
        <p14:creationId xmlns:p14="http://schemas.microsoft.com/office/powerpoint/2010/main" val="179416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455854" y="1109752"/>
            <a:ext cx="9900000" cy="6232475"/>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v"/>
            </a:pPr>
            <a:r>
              <a:rPr lang="en-US" sz="2000" dirty="0">
                <a:latin typeface="Centaur" panose="02030504050205020304" pitchFamily="18" charset="0"/>
              </a:rPr>
              <a:t>Translation of the modules, lesson plans, presentations, videos and H5P task are done by all partner institutions </a:t>
            </a:r>
          </a:p>
          <a:p>
            <a:pPr marL="342900" indent="-342900">
              <a:lnSpc>
                <a:spcPct val="150000"/>
              </a:lnSpc>
              <a:buClr>
                <a:schemeClr val="accent1"/>
              </a:buClr>
              <a:buFont typeface="Wingdings" panose="05000000000000000000" pitchFamily="2" charset="2"/>
              <a:buChar char="v"/>
            </a:pPr>
            <a:r>
              <a:rPr lang="en-US" sz="2000" dirty="0" err="1" smtClean="0">
                <a:latin typeface="Centaur" panose="02030504050205020304" pitchFamily="18" charset="0"/>
              </a:rPr>
              <a:t>Finalising</a:t>
            </a:r>
            <a:r>
              <a:rPr lang="en-US" sz="2000" dirty="0" smtClean="0">
                <a:latin typeface="Centaur" panose="02030504050205020304" pitchFamily="18" charset="0"/>
              </a:rPr>
              <a:t> </a:t>
            </a:r>
            <a:r>
              <a:rPr lang="en-US" sz="2000" dirty="0">
                <a:latin typeface="Centaur" panose="02030504050205020304" pitchFamily="18" charset="0"/>
              </a:rPr>
              <a:t>the pedagogy training in each country with n=10 (future) NGO leaders </a:t>
            </a:r>
            <a:endParaRPr lang="en-US" sz="2000" dirty="0" smtClean="0">
              <a:latin typeface="Centaur" panose="02030504050205020304" pitchFamily="18" charset="0"/>
            </a:endParaRPr>
          </a:p>
          <a:p>
            <a:pPr marL="342900" indent="-342900">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Evaluation of the Induction to Pedagogy for NGO staff training in the partner countries </a:t>
            </a:r>
          </a:p>
          <a:p>
            <a:pPr marL="342900" indent="-342900">
              <a:lnSpc>
                <a:spcPct val="150000"/>
              </a:lnSpc>
              <a:buClr>
                <a:schemeClr val="accent1"/>
              </a:buClr>
              <a:buFont typeface="Wingdings" panose="05000000000000000000" pitchFamily="2" charset="2"/>
              <a:buChar char="à"/>
            </a:pPr>
            <a:r>
              <a:rPr lang="en-US" sz="2000" dirty="0" smtClean="0">
                <a:latin typeface="Centaur" panose="02030504050205020304" pitchFamily="18" charset="0"/>
              </a:rPr>
              <a:t>Evaluation </a:t>
            </a:r>
            <a:r>
              <a:rPr lang="en-US" sz="2000" dirty="0">
                <a:latin typeface="Centaur" panose="02030504050205020304" pitchFamily="18" charset="0"/>
              </a:rPr>
              <a:t>Research Report </a:t>
            </a:r>
            <a:endParaRPr lang="en-US" sz="2000" dirty="0" smtClean="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r>
              <a:rPr lang="en-US" dirty="0" smtClean="0">
                <a:latin typeface="Centaur" panose="02030504050205020304" pitchFamily="18" charset="0"/>
              </a:rPr>
              <a:t>Germany</a:t>
            </a:r>
            <a:endParaRPr lang="en-US" dirty="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dirty="0" smtClean="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dirty="0" smtClean="0">
                <a:latin typeface="Centaur" panose="02030504050205020304" pitchFamily="18" charset="0"/>
              </a:rPr>
              <a:t>Romania</a:t>
            </a:r>
            <a:endParaRPr lang="en-US" dirty="0">
              <a:latin typeface="Centaur" panose="02030504050205020304" pitchFamily="18" charset="0"/>
            </a:endParaRP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Italy </a:t>
            </a:r>
          </a:p>
          <a:p>
            <a:pPr>
              <a:lnSpc>
                <a:spcPct val="150000"/>
              </a:lnSpc>
              <a:buClr>
                <a:schemeClr val="accent1"/>
              </a:buClr>
            </a:pPr>
            <a:endParaRPr lang="en-US" sz="2000" dirty="0">
              <a:latin typeface="Centaur" panose="02030504050205020304" pitchFamily="18" charset="0"/>
            </a:endParaRPr>
          </a:p>
          <a:p>
            <a:pPr>
              <a:lnSpc>
                <a:spcPct val="150000"/>
              </a:lnSpc>
              <a:buClr>
                <a:schemeClr val="accent1"/>
              </a:buClr>
            </a:pPr>
            <a:endParaRPr lang="en-US" sz="2000" dirty="0">
              <a:latin typeface="Centaur" panose="02030504050205020304" pitchFamily="18" charset="0"/>
            </a:endParaRPr>
          </a:p>
        </p:txBody>
      </p:sp>
      <p:sp>
        <p:nvSpPr>
          <p:cNvPr id="8" name="Título 1"/>
          <p:cNvSpPr>
            <a:spLocks noGrp="1"/>
          </p:cNvSpPr>
          <p:nvPr>
            <p:ph type="title"/>
          </p:nvPr>
        </p:nvSpPr>
        <p:spPr>
          <a:xfrm>
            <a:off x="1659055" y="420853"/>
            <a:ext cx="7644743" cy="1499616"/>
          </a:xfrm>
        </p:spPr>
        <p:txBody>
          <a:bodyPr rtlCol="0">
            <a:normAutofit/>
          </a:bodyPr>
          <a:lstStyle/>
          <a:p>
            <a:r>
              <a:rPr lang="en-US" dirty="0">
                <a:solidFill>
                  <a:schemeClr val="tx1"/>
                </a:solidFill>
                <a:latin typeface="Centaur" panose="02030504050205020304" pitchFamily="18" charset="0"/>
              </a:rPr>
              <a:t>IO2 - Induction to Pedagogy for NGO staff</a:t>
            </a:r>
          </a:p>
        </p:txBody>
      </p:sp>
      <p:pic>
        <p:nvPicPr>
          <p:cNvPr id="6"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10"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348" y="513644"/>
            <a:ext cx="2535089" cy="661328"/>
          </a:xfrm>
          <a:prstGeom prst="rect">
            <a:avLst/>
          </a:prstGeom>
        </p:spPr>
      </p:pic>
      <p:sp>
        <p:nvSpPr>
          <p:cNvPr id="7" name="Textfeld 6"/>
          <p:cNvSpPr txBox="1"/>
          <p:nvPr/>
        </p:nvSpPr>
        <p:spPr>
          <a:xfrm>
            <a:off x="3076340" y="3275479"/>
            <a:ext cx="415005" cy="769441"/>
          </a:xfrm>
          <a:prstGeom prst="rect">
            <a:avLst/>
          </a:prstGeom>
          <a:noFill/>
        </p:spPr>
        <p:txBody>
          <a:bodyPr wrap="square" rtlCol="0">
            <a:spAutoFit/>
          </a:bodyPr>
          <a:lstStyle/>
          <a:p>
            <a:r>
              <a:rPr lang="de-DE" sz="4400" dirty="0" smtClean="0">
                <a:solidFill>
                  <a:schemeClr val="accent1"/>
                </a:solidFill>
                <a:sym typeface="Wingdings" panose="05000000000000000000" pitchFamily="2" charset="2"/>
              </a:rPr>
              <a:t></a:t>
            </a:r>
            <a:endParaRPr lang="de-DE" sz="4400" dirty="0">
              <a:solidFill>
                <a:schemeClr val="accent1"/>
              </a:solidFill>
            </a:endParaRPr>
          </a:p>
        </p:txBody>
      </p:sp>
      <p:sp>
        <p:nvSpPr>
          <p:cNvPr id="11" name="Textfeld 10"/>
          <p:cNvSpPr txBox="1"/>
          <p:nvPr/>
        </p:nvSpPr>
        <p:spPr>
          <a:xfrm>
            <a:off x="2661335" y="5784652"/>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2" name="Textfeld 11"/>
          <p:cNvSpPr txBox="1"/>
          <p:nvPr/>
        </p:nvSpPr>
        <p:spPr>
          <a:xfrm>
            <a:off x="2849446" y="5308853"/>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3" name="Textfeld 12"/>
          <p:cNvSpPr txBox="1"/>
          <p:nvPr/>
        </p:nvSpPr>
        <p:spPr>
          <a:xfrm>
            <a:off x="2701664" y="4924132"/>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4" name="Textfeld 13"/>
          <p:cNvSpPr txBox="1"/>
          <p:nvPr/>
        </p:nvSpPr>
        <p:spPr>
          <a:xfrm>
            <a:off x="2983058" y="4538051"/>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5" name="Textfeld 14"/>
          <p:cNvSpPr txBox="1"/>
          <p:nvPr/>
        </p:nvSpPr>
        <p:spPr>
          <a:xfrm>
            <a:off x="2983057" y="4169693"/>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7" name="Textfeld 16"/>
          <p:cNvSpPr txBox="1"/>
          <p:nvPr/>
        </p:nvSpPr>
        <p:spPr>
          <a:xfrm>
            <a:off x="2794480" y="3693894"/>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18" name="Textfeld 17"/>
          <p:cNvSpPr txBox="1"/>
          <p:nvPr/>
        </p:nvSpPr>
        <p:spPr>
          <a:xfrm>
            <a:off x="3315516" y="3892207"/>
            <a:ext cx="4045866" cy="307777"/>
          </a:xfrm>
          <a:prstGeom prst="rect">
            <a:avLst/>
          </a:prstGeom>
          <a:noFill/>
        </p:spPr>
        <p:txBody>
          <a:bodyPr wrap="square" rtlCol="0">
            <a:spAutoFit/>
          </a:bodyPr>
          <a:lstStyle/>
          <a:p>
            <a:r>
              <a:rPr lang="de-DE" sz="1400" dirty="0" smtClean="0"/>
              <a:t>Evaluation Research Report </a:t>
            </a:r>
            <a:r>
              <a:rPr lang="de-DE" sz="1400" dirty="0" err="1" smtClean="0"/>
              <a:t>is</a:t>
            </a:r>
            <a:r>
              <a:rPr lang="de-DE" sz="1400" dirty="0" smtClean="0"/>
              <a:t> </a:t>
            </a:r>
            <a:r>
              <a:rPr lang="de-DE" sz="1400" dirty="0" err="1" smtClean="0"/>
              <a:t>missing</a:t>
            </a:r>
            <a:endParaRPr lang="de-DE" sz="1400" dirty="0"/>
          </a:p>
        </p:txBody>
      </p:sp>
    </p:spTree>
    <p:extLst>
      <p:ext uri="{BB962C8B-B14F-4D97-AF65-F5344CB8AC3E}">
        <p14:creationId xmlns:p14="http://schemas.microsoft.com/office/powerpoint/2010/main" val="296976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67640" y="290612"/>
            <a:ext cx="10359408" cy="1499616"/>
          </a:xfrm>
        </p:spPr>
        <p:txBody>
          <a:bodyPr rtlCol="0">
            <a:normAutofit/>
          </a:bodyPr>
          <a:lstStyle/>
          <a:p>
            <a:r>
              <a:rPr lang="en-US" dirty="0">
                <a:solidFill>
                  <a:schemeClr val="tx1"/>
                </a:solidFill>
                <a:latin typeface="Centaur" panose="02030504050205020304" pitchFamily="18" charset="0"/>
              </a:rPr>
              <a:t>IO3 - Training package for social and green</a:t>
            </a:r>
            <a:br>
              <a:rPr lang="en-US" dirty="0">
                <a:solidFill>
                  <a:schemeClr val="tx1"/>
                </a:solidFill>
                <a:latin typeface="Centaur" panose="02030504050205020304" pitchFamily="18" charset="0"/>
              </a:rPr>
            </a:br>
            <a:r>
              <a:rPr lang="en-US" dirty="0">
                <a:solidFill>
                  <a:schemeClr val="tx1"/>
                </a:solidFill>
                <a:latin typeface="Centaur" panose="02030504050205020304" pitchFamily="18" charset="0"/>
              </a:rPr>
              <a:t>          NGO leadership</a:t>
            </a:r>
          </a:p>
        </p:txBody>
      </p:sp>
      <p:pic>
        <p:nvPicPr>
          <p:cNvPr id="5"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graphicFrame>
        <p:nvGraphicFramePr>
          <p:cNvPr id="3" name="Tabelle 2"/>
          <p:cNvGraphicFramePr>
            <a:graphicFrameLocks noGrp="1"/>
          </p:cNvGraphicFramePr>
          <p:nvPr>
            <p:extLst/>
          </p:nvPr>
        </p:nvGraphicFramePr>
        <p:xfrm>
          <a:off x="1641096" y="1430283"/>
          <a:ext cx="9086760" cy="5280474"/>
        </p:xfrm>
        <a:graphic>
          <a:graphicData uri="http://schemas.openxmlformats.org/drawingml/2006/table">
            <a:tbl>
              <a:tblPr firstRow="1" bandRow="1">
                <a:tableStyleId>{5C22544A-7EE6-4342-B048-85BDC9FD1C3A}</a:tableStyleId>
              </a:tblPr>
              <a:tblGrid>
                <a:gridCol w="1817352">
                  <a:extLst>
                    <a:ext uri="{9D8B030D-6E8A-4147-A177-3AD203B41FA5}">
                      <a16:colId xmlns:a16="http://schemas.microsoft.com/office/drawing/2014/main" val="1922464773"/>
                    </a:ext>
                  </a:extLst>
                </a:gridCol>
                <a:gridCol w="1817352">
                  <a:extLst>
                    <a:ext uri="{9D8B030D-6E8A-4147-A177-3AD203B41FA5}">
                      <a16:colId xmlns:a16="http://schemas.microsoft.com/office/drawing/2014/main" val="1479124133"/>
                    </a:ext>
                  </a:extLst>
                </a:gridCol>
                <a:gridCol w="1817352">
                  <a:extLst>
                    <a:ext uri="{9D8B030D-6E8A-4147-A177-3AD203B41FA5}">
                      <a16:colId xmlns:a16="http://schemas.microsoft.com/office/drawing/2014/main" val="4280726913"/>
                    </a:ext>
                  </a:extLst>
                </a:gridCol>
                <a:gridCol w="1817352">
                  <a:extLst>
                    <a:ext uri="{9D8B030D-6E8A-4147-A177-3AD203B41FA5}">
                      <a16:colId xmlns:a16="http://schemas.microsoft.com/office/drawing/2014/main" val="3243736806"/>
                    </a:ext>
                  </a:extLst>
                </a:gridCol>
                <a:gridCol w="1817352">
                  <a:extLst>
                    <a:ext uri="{9D8B030D-6E8A-4147-A177-3AD203B41FA5}">
                      <a16:colId xmlns:a16="http://schemas.microsoft.com/office/drawing/2014/main" val="1463863333"/>
                    </a:ext>
                  </a:extLst>
                </a:gridCol>
              </a:tblGrid>
              <a:tr h="799914">
                <a:tc>
                  <a:txBody>
                    <a:bodyPr/>
                    <a:lstStyle/>
                    <a:p>
                      <a:r>
                        <a:rPr lang="de-DE" dirty="0"/>
                        <a:t>IO3-modules</a:t>
                      </a:r>
                    </a:p>
                  </a:txBody>
                  <a:tcPr/>
                </a:tc>
                <a:tc>
                  <a:txBody>
                    <a:bodyPr/>
                    <a:lstStyle/>
                    <a:p>
                      <a:r>
                        <a:rPr lang="de-DE" dirty="0" err="1"/>
                        <a:t>Lesson</a:t>
                      </a:r>
                      <a:r>
                        <a:rPr lang="de-DE" baseline="0" dirty="0"/>
                        <a:t> Plan</a:t>
                      </a:r>
                      <a:endParaRPr lang="de-DE" dirty="0"/>
                    </a:p>
                  </a:txBody>
                  <a:tcPr/>
                </a:tc>
                <a:tc>
                  <a:txBody>
                    <a:bodyPr/>
                    <a:lstStyle/>
                    <a:p>
                      <a:r>
                        <a:rPr lang="de-DE" dirty="0" err="1"/>
                        <a:t>Presentations</a:t>
                      </a:r>
                      <a:endParaRPr lang="de-DE" dirty="0"/>
                    </a:p>
                  </a:txBody>
                  <a:tcPr/>
                </a:tc>
                <a:tc>
                  <a:txBody>
                    <a:bodyPr/>
                    <a:lstStyle/>
                    <a:p>
                      <a:r>
                        <a:rPr lang="de-DE" dirty="0"/>
                        <a:t>Videos</a:t>
                      </a:r>
                    </a:p>
                  </a:txBody>
                  <a:tcPr/>
                </a:tc>
                <a:tc>
                  <a:txBody>
                    <a:bodyPr/>
                    <a:lstStyle/>
                    <a:p>
                      <a:r>
                        <a:rPr lang="de-DE" dirty="0"/>
                        <a:t>H5P </a:t>
                      </a:r>
                      <a:r>
                        <a:rPr lang="de-DE" dirty="0" err="1"/>
                        <a:t>tasks</a:t>
                      </a:r>
                      <a:endParaRPr lang="de-DE" dirty="0"/>
                    </a:p>
                  </a:txBody>
                  <a:tcPr/>
                </a:tc>
                <a:extLst>
                  <a:ext uri="{0D108BD9-81ED-4DB2-BD59-A6C34878D82A}">
                    <a16:rowId xmlns:a16="http://schemas.microsoft.com/office/drawing/2014/main" val="731097385"/>
                  </a:ext>
                </a:extLst>
              </a:tr>
              <a:tr h="463442">
                <a:tc>
                  <a:txBody>
                    <a:bodyPr/>
                    <a:lstStyle/>
                    <a:p>
                      <a:r>
                        <a:rPr lang="de-DE" dirty="0"/>
                        <a:t>Module 1 - UPB</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005280528"/>
                  </a:ext>
                </a:extLst>
              </a:tr>
              <a:tr h="463442">
                <a:tc>
                  <a:txBody>
                    <a:bodyPr/>
                    <a:lstStyle/>
                    <a:p>
                      <a:r>
                        <a:rPr lang="de-DE" dirty="0"/>
                        <a:t>Module 2 –</a:t>
                      </a:r>
                      <a:br>
                        <a:rPr lang="de-DE" dirty="0"/>
                      </a:br>
                      <a:r>
                        <a:rPr lang="de-DE" dirty="0"/>
                        <a:t>EPEK</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337474838"/>
                  </a:ext>
                </a:extLst>
              </a:tr>
              <a:tr h="463442">
                <a:tc>
                  <a:txBody>
                    <a:bodyPr/>
                    <a:lstStyle/>
                    <a:p>
                      <a:r>
                        <a:rPr lang="de-DE" dirty="0"/>
                        <a:t>Module 3 –</a:t>
                      </a:r>
                      <a:br>
                        <a:rPr lang="de-DE" dirty="0"/>
                      </a:br>
                      <a:r>
                        <a:rPr lang="de-DE" dirty="0"/>
                        <a:t>EPEK</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362157846"/>
                  </a:ext>
                </a:extLst>
              </a:tr>
              <a:tr h="213360">
                <a:tc>
                  <a:txBody>
                    <a:bodyPr/>
                    <a:lstStyle/>
                    <a:p>
                      <a:r>
                        <a:rPr lang="de-DE" dirty="0"/>
                        <a:t>Module 4 –</a:t>
                      </a:r>
                      <a:br>
                        <a:rPr lang="de-DE" dirty="0"/>
                      </a:br>
                      <a:r>
                        <a:rPr lang="de-DE" dirty="0"/>
                        <a:t>UPB</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536556129"/>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Module 5 –</a:t>
                      </a:r>
                      <a:br>
                        <a:rPr lang="de-DE" dirty="0"/>
                      </a:br>
                      <a:r>
                        <a:rPr lang="de-DE" dirty="0"/>
                        <a:t>UPB</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096828018"/>
                  </a:ext>
                </a:extLst>
              </a:tr>
              <a:tr h="21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Module 6 –</a:t>
                      </a:r>
                      <a:br>
                        <a:rPr lang="de-DE" dirty="0"/>
                      </a:br>
                      <a:r>
                        <a:rPr lang="de-DE" dirty="0"/>
                        <a:t>RC</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730108516"/>
                  </a:ext>
                </a:extLst>
              </a:tr>
              <a:tr h="463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Module 7 –</a:t>
                      </a:r>
                      <a:br>
                        <a:rPr lang="de-DE" dirty="0"/>
                      </a:br>
                      <a:r>
                        <a:rPr lang="de-DE" dirty="0"/>
                        <a:t>RC</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597931278"/>
                  </a:ext>
                </a:extLst>
              </a:tr>
            </a:tbl>
          </a:graphicData>
        </a:graphic>
      </p:graphicFrame>
      <p:sp>
        <p:nvSpPr>
          <p:cNvPr id="10" name="Textfeld 9"/>
          <p:cNvSpPr txBox="1"/>
          <p:nvPr/>
        </p:nvSpPr>
        <p:spPr>
          <a:xfrm>
            <a:off x="3896432" y="218350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2" name="Textfeld 11"/>
          <p:cNvSpPr txBox="1"/>
          <p:nvPr/>
        </p:nvSpPr>
        <p:spPr>
          <a:xfrm>
            <a:off x="5774601" y="218350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4" name="Textfeld 13"/>
          <p:cNvSpPr txBox="1"/>
          <p:nvPr/>
        </p:nvSpPr>
        <p:spPr>
          <a:xfrm>
            <a:off x="7652770" y="218350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6" name="Textfeld 15"/>
          <p:cNvSpPr txBox="1"/>
          <p:nvPr/>
        </p:nvSpPr>
        <p:spPr>
          <a:xfrm>
            <a:off x="9453665" y="218350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pic>
        <p:nvPicPr>
          <p:cNvPr id="26" name="Imagem 4">
            <a:extLst>
              <a:ext uri="{FF2B5EF4-FFF2-40B4-BE49-F238E27FC236}">
                <a16:creationId xmlns:a16="http://schemas.microsoft.com/office/drawing/2014/main" id="{CF25F8A4-6570-4721-B3F1-1D24100C6E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83961" y="245255"/>
            <a:ext cx="2087791" cy="1219601"/>
          </a:xfrm>
          <a:prstGeom prst="rect">
            <a:avLst/>
          </a:prstGeom>
        </p:spPr>
      </p:pic>
      <p:sp>
        <p:nvSpPr>
          <p:cNvPr id="24" name="Textfeld 23"/>
          <p:cNvSpPr txBox="1"/>
          <p:nvPr/>
        </p:nvSpPr>
        <p:spPr>
          <a:xfrm>
            <a:off x="4048832" y="601608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25" name="Textfeld 24"/>
          <p:cNvSpPr txBox="1"/>
          <p:nvPr/>
        </p:nvSpPr>
        <p:spPr>
          <a:xfrm>
            <a:off x="5927001" y="601608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1" name="Textfeld 30"/>
          <p:cNvSpPr txBox="1"/>
          <p:nvPr/>
        </p:nvSpPr>
        <p:spPr>
          <a:xfrm>
            <a:off x="7805170" y="601608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2" name="Textfeld 31"/>
          <p:cNvSpPr txBox="1"/>
          <p:nvPr/>
        </p:nvSpPr>
        <p:spPr>
          <a:xfrm>
            <a:off x="9606065" y="6016080"/>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3" name="Textfeld 32"/>
          <p:cNvSpPr txBox="1"/>
          <p:nvPr/>
        </p:nvSpPr>
        <p:spPr>
          <a:xfrm>
            <a:off x="4048832" y="5451635"/>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4" name="Textfeld 33"/>
          <p:cNvSpPr txBox="1"/>
          <p:nvPr/>
        </p:nvSpPr>
        <p:spPr>
          <a:xfrm>
            <a:off x="5927001" y="5451635"/>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5" name="Textfeld 34"/>
          <p:cNvSpPr txBox="1"/>
          <p:nvPr/>
        </p:nvSpPr>
        <p:spPr>
          <a:xfrm>
            <a:off x="7805170" y="5451635"/>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6" name="Textfeld 35"/>
          <p:cNvSpPr txBox="1"/>
          <p:nvPr/>
        </p:nvSpPr>
        <p:spPr>
          <a:xfrm>
            <a:off x="9606065" y="5451635"/>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7" name="Textfeld 36"/>
          <p:cNvSpPr txBox="1"/>
          <p:nvPr/>
        </p:nvSpPr>
        <p:spPr>
          <a:xfrm>
            <a:off x="3935942" y="2911633"/>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8" name="Textfeld 37"/>
          <p:cNvSpPr txBox="1"/>
          <p:nvPr/>
        </p:nvSpPr>
        <p:spPr>
          <a:xfrm>
            <a:off x="5814111" y="2911633"/>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39" name="Textfeld 38"/>
          <p:cNvSpPr txBox="1"/>
          <p:nvPr/>
        </p:nvSpPr>
        <p:spPr>
          <a:xfrm>
            <a:off x="7692280" y="2911633"/>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0" name="Textfeld 39"/>
          <p:cNvSpPr txBox="1"/>
          <p:nvPr/>
        </p:nvSpPr>
        <p:spPr>
          <a:xfrm>
            <a:off x="9493175" y="2911633"/>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1" name="Textfeld 40"/>
          <p:cNvSpPr txBox="1"/>
          <p:nvPr/>
        </p:nvSpPr>
        <p:spPr>
          <a:xfrm>
            <a:off x="3947231" y="356638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2" name="Textfeld 41"/>
          <p:cNvSpPr txBox="1"/>
          <p:nvPr/>
        </p:nvSpPr>
        <p:spPr>
          <a:xfrm>
            <a:off x="5825400" y="356638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3" name="Textfeld 42"/>
          <p:cNvSpPr txBox="1"/>
          <p:nvPr/>
        </p:nvSpPr>
        <p:spPr>
          <a:xfrm>
            <a:off x="7703569" y="356638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4" name="Textfeld 43"/>
          <p:cNvSpPr txBox="1"/>
          <p:nvPr/>
        </p:nvSpPr>
        <p:spPr>
          <a:xfrm>
            <a:off x="9504464" y="3566389"/>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5" name="Textfeld 44"/>
          <p:cNvSpPr txBox="1"/>
          <p:nvPr/>
        </p:nvSpPr>
        <p:spPr>
          <a:xfrm>
            <a:off x="3935942" y="423243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6" name="Textfeld 45"/>
          <p:cNvSpPr txBox="1"/>
          <p:nvPr/>
        </p:nvSpPr>
        <p:spPr>
          <a:xfrm>
            <a:off x="5814111" y="423243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7" name="Textfeld 46"/>
          <p:cNvSpPr txBox="1"/>
          <p:nvPr/>
        </p:nvSpPr>
        <p:spPr>
          <a:xfrm>
            <a:off x="7692280" y="423243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8" name="Textfeld 47"/>
          <p:cNvSpPr txBox="1"/>
          <p:nvPr/>
        </p:nvSpPr>
        <p:spPr>
          <a:xfrm>
            <a:off x="9493175" y="423243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49" name="Textfeld 48"/>
          <p:cNvSpPr txBox="1"/>
          <p:nvPr/>
        </p:nvSpPr>
        <p:spPr>
          <a:xfrm>
            <a:off x="4026254" y="475172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50" name="Textfeld 49"/>
          <p:cNvSpPr txBox="1"/>
          <p:nvPr/>
        </p:nvSpPr>
        <p:spPr>
          <a:xfrm>
            <a:off x="5904423" y="475172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51" name="Textfeld 50"/>
          <p:cNvSpPr txBox="1"/>
          <p:nvPr/>
        </p:nvSpPr>
        <p:spPr>
          <a:xfrm>
            <a:off x="7782592" y="475172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52" name="Textfeld 51"/>
          <p:cNvSpPr txBox="1"/>
          <p:nvPr/>
        </p:nvSpPr>
        <p:spPr>
          <a:xfrm>
            <a:off x="9583487" y="4751724"/>
            <a:ext cx="489362"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Tree>
    <p:extLst>
      <p:ext uri="{BB962C8B-B14F-4D97-AF65-F5344CB8AC3E}">
        <p14:creationId xmlns:p14="http://schemas.microsoft.com/office/powerpoint/2010/main" val="183336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659055" y="1506571"/>
            <a:ext cx="9900000" cy="3323987"/>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v"/>
            </a:pPr>
            <a:r>
              <a:rPr lang="en-US" sz="2000" dirty="0">
                <a:latin typeface="Centaur" panose="02030504050205020304" pitchFamily="18" charset="0"/>
              </a:rPr>
              <a:t>Translation of modules, lesson plans, presentations, videos and H5P task are done by all partner institutions </a:t>
            </a:r>
          </a:p>
          <a:p>
            <a:pPr marL="342900" indent="-342900">
              <a:lnSpc>
                <a:spcPct val="150000"/>
              </a:lnSpc>
              <a:buClr>
                <a:schemeClr val="accent1"/>
              </a:buClr>
              <a:buFont typeface="Wingdings" panose="05000000000000000000" pitchFamily="2" charset="2"/>
              <a:buChar char="v"/>
            </a:pPr>
            <a:r>
              <a:rPr lang="en-US" sz="2000" dirty="0" err="1" smtClean="0">
                <a:latin typeface="Centaur" panose="02030504050205020304" pitchFamily="18" charset="0"/>
              </a:rPr>
              <a:t>Final</a:t>
            </a:r>
            <a:r>
              <a:rPr lang="en-US" sz="2000" spc="10" dirty="0" err="1" smtClean="0">
                <a:latin typeface="Centaur"/>
                <a:cs typeface="Centaur"/>
              </a:rPr>
              <a:t>ising</a:t>
            </a:r>
            <a:r>
              <a:rPr lang="en-US" sz="2000" spc="10" dirty="0" smtClean="0">
                <a:latin typeface="Centaur"/>
                <a:cs typeface="Centaur"/>
              </a:rPr>
              <a:t> </a:t>
            </a:r>
            <a:r>
              <a:rPr lang="en-US" sz="2000" spc="10" dirty="0">
                <a:latin typeface="Centaur"/>
                <a:cs typeface="Centaur"/>
              </a:rPr>
              <a:t>the testing/running of the IO3 training package in the partner countries with n=20 participants </a:t>
            </a:r>
            <a:endParaRPr lang="en-US" sz="2000" dirty="0" smtClean="0">
              <a:latin typeface="Centaur" panose="02030504050205020304" pitchFamily="18" charset="0"/>
            </a:endParaRPr>
          </a:p>
          <a:p>
            <a:pPr marL="342900" indent="-342900">
              <a:lnSpc>
                <a:spcPct val="150000"/>
              </a:lnSpc>
              <a:buClr>
                <a:schemeClr val="accent1"/>
              </a:buClr>
              <a:buFont typeface="Wingdings" panose="05000000000000000000" pitchFamily="2" charset="2"/>
              <a:buChar char="v"/>
            </a:pPr>
            <a:r>
              <a:rPr lang="en-US" sz="2000" dirty="0" smtClean="0">
                <a:latin typeface="Centaur" panose="02030504050205020304" pitchFamily="18" charset="0"/>
              </a:rPr>
              <a:t>Evaluation of the training package in the partner countries </a:t>
            </a:r>
            <a:r>
              <a:rPr lang="en-US" sz="2000" dirty="0" smtClean="0">
                <a:latin typeface="Centaur" panose="02030504050205020304" pitchFamily="18" charset="0"/>
                <a:sym typeface="Wingdings" panose="05000000000000000000" pitchFamily="2" charset="2"/>
              </a:rPr>
              <a:t> </a:t>
            </a:r>
            <a:r>
              <a:rPr lang="en-US" sz="2000" dirty="0" smtClean="0">
                <a:latin typeface="Centaur" panose="02030504050205020304" pitchFamily="18" charset="0"/>
              </a:rPr>
              <a:t>Evaluation Research Report </a:t>
            </a:r>
          </a:p>
          <a:p>
            <a:pPr>
              <a:lnSpc>
                <a:spcPct val="150000"/>
              </a:lnSpc>
              <a:buClr>
                <a:schemeClr val="accent1"/>
              </a:buClr>
            </a:pPr>
            <a:r>
              <a:rPr lang="en-US" sz="2000" dirty="0" smtClean="0">
                <a:latin typeface="Centaur" panose="02030504050205020304" pitchFamily="18" charset="0"/>
                <a:sym typeface="Wingdings" panose="05000000000000000000" pitchFamily="2" charset="2"/>
              </a:rPr>
              <a:t>     </a:t>
            </a:r>
            <a:endParaRPr lang="en-US" sz="2000" dirty="0">
              <a:latin typeface="Centaur" panose="02030504050205020304" pitchFamily="18" charset="0"/>
            </a:endParaRPr>
          </a:p>
          <a:p>
            <a:pPr>
              <a:lnSpc>
                <a:spcPct val="150000"/>
              </a:lnSpc>
              <a:buClr>
                <a:schemeClr val="accent1"/>
              </a:buClr>
            </a:pPr>
            <a:endParaRPr lang="en-US" sz="2000" dirty="0">
              <a:latin typeface="Centaur" panose="02030504050205020304" pitchFamily="18" charset="0"/>
            </a:endParaRPr>
          </a:p>
        </p:txBody>
      </p:sp>
      <p:sp>
        <p:nvSpPr>
          <p:cNvPr id="8" name="Título 1"/>
          <p:cNvSpPr>
            <a:spLocks noGrp="1"/>
          </p:cNvSpPr>
          <p:nvPr>
            <p:ph type="title"/>
          </p:nvPr>
        </p:nvSpPr>
        <p:spPr>
          <a:xfrm>
            <a:off x="1659055" y="420853"/>
            <a:ext cx="7644743" cy="1499616"/>
          </a:xfrm>
        </p:spPr>
        <p:txBody>
          <a:bodyPr rtlCol="0">
            <a:normAutofit/>
          </a:bodyPr>
          <a:lstStyle/>
          <a:p>
            <a:r>
              <a:rPr lang="en-US" dirty="0">
                <a:solidFill>
                  <a:schemeClr val="tx1"/>
                </a:solidFill>
                <a:latin typeface="Centaur" panose="02030504050205020304" pitchFamily="18" charset="0"/>
              </a:rPr>
              <a:t>IO3 - Training package for social and green       </a:t>
            </a:r>
            <a:br>
              <a:rPr lang="en-US" dirty="0">
                <a:solidFill>
                  <a:schemeClr val="tx1"/>
                </a:solidFill>
                <a:latin typeface="Centaur" panose="02030504050205020304" pitchFamily="18" charset="0"/>
              </a:rPr>
            </a:br>
            <a:r>
              <a:rPr lang="en-US" dirty="0">
                <a:solidFill>
                  <a:schemeClr val="tx1"/>
                </a:solidFill>
                <a:latin typeface="Centaur" panose="02030504050205020304" pitchFamily="18" charset="0"/>
              </a:rPr>
              <a:t>          NGO leadership</a:t>
            </a:r>
          </a:p>
        </p:txBody>
      </p:sp>
      <p:pic>
        <p:nvPicPr>
          <p:cNvPr id="6" name="Bild 3" descr="logosbeneficaireserasmusleft_en"/>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08632" y="6169373"/>
            <a:ext cx="2838450" cy="628650"/>
          </a:xfrm>
          <a:prstGeom prst="rect">
            <a:avLst/>
          </a:prstGeom>
          <a:noFill/>
          <a:ln>
            <a:noFill/>
          </a:ln>
        </p:spPr>
      </p:pic>
      <p:pic>
        <p:nvPicPr>
          <p:cNvPr id="7" name="Imagem 4">
            <a:extLst>
              <a:ext uri="{FF2B5EF4-FFF2-40B4-BE49-F238E27FC236}">
                <a16:creationId xmlns:a16="http://schemas.microsoft.com/office/drawing/2014/main" id="{CF25F8A4-6570-4721-B3F1-1D24100C6E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93236" y="420853"/>
            <a:ext cx="2087791" cy="1219601"/>
          </a:xfrm>
          <a:prstGeom prst="rect">
            <a:avLst/>
          </a:prstGeom>
        </p:spPr>
      </p:pic>
      <p:sp>
        <p:nvSpPr>
          <p:cNvPr id="2" name="Rechteck 1"/>
          <p:cNvSpPr/>
          <p:nvPr/>
        </p:nvSpPr>
        <p:spPr>
          <a:xfrm>
            <a:off x="1838036" y="3805744"/>
            <a:ext cx="6096000" cy="3000821"/>
          </a:xfrm>
          <a:prstGeom prst="rect">
            <a:avLst/>
          </a:prstGeom>
        </p:spPr>
        <p:txBody>
          <a:bodyPr>
            <a:spAutoFit/>
          </a:bodyPr>
          <a:lstStyle/>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Germany</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Malta</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Portugal</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Romania</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Spain</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Ireland</a:t>
            </a:r>
          </a:p>
          <a:p>
            <a:pPr marL="800100" lvl="1" indent="-342900" algn="just">
              <a:lnSpc>
                <a:spcPct val="150000"/>
              </a:lnSpc>
              <a:buClr>
                <a:schemeClr val="accent1"/>
              </a:buClr>
              <a:buFont typeface="Wingdings" panose="05000000000000000000" pitchFamily="2" charset="2"/>
              <a:buChar char="v"/>
            </a:pPr>
            <a:r>
              <a:rPr lang="en-US" dirty="0">
                <a:latin typeface="Centaur" panose="02030504050205020304" pitchFamily="18" charset="0"/>
              </a:rPr>
              <a:t>Italy </a:t>
            </a:r>
          </a:p>
        </p:txBody>
      </p:sp>
      <p:sp>
        <p:nvSpPr>
          <p:cNvPr id="10" name="Textfeld 9"/>
          <p:cNvSpPr txBox="1"/>
          <p:nvPr/>
        </p:nvSpPr>
        <p:spPr>
          <a:xfrm>
            <a:off x="3432890" y="3681879"/>
            <a:ext cx="415005" cy="769441"/>
          </a:xfrm>
          <a:prstGeom prst="rect">
            <a:avLst/>
          </a:prstGeom>
          <a:noFill/>
        </p:spPr>
        <p:txBody>
          <a:bodyPr wrap="square" rtlCol="0">
            <a:spAutoFit/>
          </a:bodyPr>
          <a:lstStyle/>
          <a:p>
            <a:r>
              <a:rPr lang="de-DE" sz="4400" dirty="0" smtClean="0">
                <a:solidFill>
                  <a:schemeClr val="accent1"/>
                </a:solidFill>
                <a:sym typeface="Wingdings" panose="05000000000000000000" pitchFamily="2" charset="2"/>
              </a:rPr>
              <a:t></a:t>
            </a:r>
            <a:endParaRPr lang="de-DE" sz="4400" dirty="0">
              <a:solidFill>
                <a:schemeClr val="accent1"/>
              </a:solidFill>
            </a:endParaRPr>
          </a:p>
        </p:txBody>
      </p:sp>
      <p:sp>
        <p:nvSpPr>
          <p:cNvPr id="11" name="Textfeld 10"/>
          <p:cNvSpPr txBox="1"/>
          <p:nvPr/>
        </p:nvSpPr>
        <p:spPr>
          <a:xfrm>
            <a:off x="3017885" y="6191052"/>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2" name="Textfeld 11"/>
          <p:cNvSpPr txBox="1"/>
          <p:nvPr/>
        </p:nvSpPr>
        <p:spPr>
          <a:xfrm>
            <a:off x="3205996" y="5715253"/>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3" name="Textfeld 12"/>
          <p:cNvSpPr txBox="1"/>
          <p:nvPr/>
        </p:nvSpPr>
        <p:spPr>
          <a:xfrm>
            <a:off x="3058214" y="5330532"/>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4" name="Textfeld 13"/>
          <p:cNvSpPr txBox="1"/>
          <p:nvPr/>
        </p:nvSpPr>
        <p:spPr>
          <a:xfrm>
            <a:off x="3339608" y="4944451"/>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5" name="Textfeld 14"/>
          <p:cNvSpPr txBox="1"/>
          <p:nvPr/>
        </p:nvSpPr>
        <p:spPr>
          <a:xfrm>
            <a:off x="3339607" y="4576093"/>
            <a:ext cx="415005" cy="769441"/>
          </a:xfrm>
          <a:prstGeom prst="rect">
            <a:avLst/>
          </a:prstGeom>
          <a:noFill/>
        </p:spPr>
        <p:txBody>
          <a:bodyPr wrap="square" rtlCol="0">
            <a:spAutoFit/>
          </a:bodyPr>
          <a:lstStyle/>
          <a:p>
            <a:r>
              <a:rPr lang="de-DE" sz="4400" dirty="0">
                <a:solidFill>
                  <a:schemeClr val="accent1"/>
                </a:solidFill>
                <a:sym typeface="Wingdings" panose="05000000000000000000" pitchFamily="2" charset="2"/>
              </a:rPr>
              <a:t></a:t>
            </a:r>
            <a:endParaRPr lang="de-DE" sz="4400" dirty="0">
              <a:solidFill>
                <a:schemeClr val="accent1"/>
              </a:solidFill>
            </a:endParaRPr>
          </a:p>
        </p:txBody>
      </p:sp>
      <p:sp>
        <p:nvSpPr>
          <p:cNvPr id="16" name="Textfeld 15"/>
          <p:cNvSpPr txBox="1"/>
          <p:nvPr/>
        </p:nvSpPr>
        <p:spPr>
          <a:xfrm>
            <a:off x="3151030" y="4100294"/>
            <a:ext cx="489362" cy="769441"/>
          </a:xfrm>
          <a:prstGeom prst="rect">
            <a:avLst/>
          </a:prstGeom>
          <a:noFill/>
        </p:spPr>
        <p:txBody>
          <a:bodyPr wrap="square" rtlCol="0">
            <a:spAutoFit/>
          </a:bodyPr>
          <a:lstStyle/>
          <a:p>
            <a:r>
              <a:rPr lang="de-DE" sz="4400" dirty="0">
                <a:solidFill>
                  <a:srgbClr val="FFC000"/>
                </a:solidFill>
                <a:sym typeface="Wingdings" panose="05000000000000000000" pitchFamily="2" charset="2"/>
              </a:rPr>
              <a:t></a:t>
            </a:r>
            <a:endParaRPr lang="de-DE" sz="4400" dirty="0">
              <a:solidFill>
                <a:srgbClr val="FFC000"/>
              </a:solidFill>
            </a:endParaRPr>
          </a:p>
        </p:txBody>
      </p:sp>
      <p:sp>
        <p:nvSpPr>
          <p:cNvPr id="17" name="Textfeld 16"/>
          <p:cNvSpPr txBox="1"/>
          <p:nvPr/>
        </p:nvSpPr>
        <p:spPr>
          <a:xfrm>
            <a:off x="3672066" y="4298607"/>
            <a:ext cx="4045866" cy="307777"/>
          </a:xfrm>
          <a:prstGeom prst="rect">
            <a:avLst/>
          </a:prstGeom>
          <a:noFill/>
        </p:spPr>
        <p:txBody>
          <a:bodyPr wrap="square" rtlCol="0">
            <a:spAutoFit/>
          </a:bodyPr>
          <a:lstStyle/>
          <a:p>
            <a:r>
              <a:rPr lang="de-DE" sz="1400" dirty="0" smtClean="0"/>
              <a:t>Evaluation Research Report </a:t>
            </a:r>
            <a:r>
              <a:rPr lang="de-DE" sz="1400" dirty="0" err="1" smtClean="0"/>
              <a:t>is</a:t>
            </a:r>
            <a:r>
              <a:rPr lang="de-DE" sz="1400" dirty="0" smtClean="0"/>
              <a:t> </a:t>
            </a:r>
            <a:r>
              <a:rPr lang="de-DE" sz="1400" dirty="0" err="1" smtClean="0"/>
              <a:t>missing</a:t>
            </a:r>
            <a:endParaRPr lang="de-DE" sz="1400" dirty="0"/>
          </a:p>
        </p:txBody>
      </p:sp>
    </p:spTree>
    <p:extLst>
      <p:ext uri="{BB962C8B-B14F-4D97-AF65-F5344CB8AC3E}">
        <p14:creationId xmlns:p14="http://schemas.microsoft.com/office/powerpoint/2010/main" val="3528091389"/>
      </p:ext>
    </p:extLst>
  </p:cSld>
  <p:clrMapOvr>
    <a:masterClrMapping/>
  </p:clrMapOvr>
</p:sld>
</file>

<file path=ppt/theme/theme1.xml><?xml version="1.0" encoding="utf-8"?>
<a:theme xmlns:a="http://schemas.openxmlformats.org/drawingml/2006/main" name="Has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1439</Words>
  <Application>Microsoft Office PowerPoint</Application>
  <PresentationFormat>Breitbild</PresentationFormat>
  <Paragraphs>305</Paragraphs>
  <Slides>23</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Arial Black</vt:lpstr>
      <vt:lpstr>Calibri</vt:lpstr>
      <vt:lpstr>Centaur</vt:lpstr>
      <vt:lpstr>Century Gothic</vt:lpstr>
      <vt:lpstr>Wingdings</vt:lpstr>
      <vt:lpstr>Wingdings 3</vt:lpstr>
      <vt:lpstr>Haste</vt:lpstr>
      <vt:lpstr>NGEnvironment</vt:lpstr>
      <vt:lpstr>PowerPoint-Präsentation</vt:lpstr>
      <vt:lpstr>Core Aspects of NGEnvironment</vt:lpstr>
      <vt:lpstr>INTELLECTUAL OUTPUTS</vt:lpstr>
      <vt:lpstr>IO1 - Summary research report</vt:lpstr>
      <vt:lpstr>IO2 - Induction to Pedagogy for NGO staff</vt:lpstr>
      <vt:lpstr>IO2 - Induction to Pedagogy for NGO staff</vt:lpstr>
      <vt:lpstr>IO3 - Training package for social and green           NGO leadership</vt:lpstr>
      <vt:lpstr>IO3 - Training package for social and green                  NGO leadership</vt:lpstr>
      <vt:lpstr>IO4 -  Online platform and observatory</vt:lpstr>
      <vt:lpstr>IO4 - Online platform and observatory</vt:lpstr>
      <vt:lpstr>IO5 -  Engagement toolkit</vt:lpstr>
      <vt:lpstr>IO5 -  Engagement toolkit</vt:lpstr>
      <vt:lpstr>IO6 -  Audiovisual package</vt:lpstr>
      <vt:lpstr>IO6 -  Audiovisual package</vt:lpstr>
      <vt:lpstr>IO7 -  Survival guide for NGO Founding and Funding</vt:lpstr>
      <vt:lpstr>Financial Report material is missing</vt:lpstr>
      <vt:lpstr>Financial Report material is missing</vt:lpstr>
      <vt:lpstr>Financial Report material is missing</vt:lpstr>
      <vt:lpstr>Multiplier Events</vt:lpstr>
      <vt:lpstr>Multiplier Events</vt:lpstr>
      <vt:lpstr>General aspects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78</cp:revision>
  <dcterms:created xsi:type="dcterms:W3CDTF">2018-10-17T08:34:29Z</dcterms:created>
  <dcterms:modified xsi:type="dcterms:W3CDTF">2021-03-23T12:49:25Z</dcterms:modified>
</cp:coreProperties>
</file>