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91" r:id="rId2"/>
    <p:sldId id="292" r:id="rId3"/>
    <p:sldId id="273" r:id="rId4"/>
    <p:sldId id="268" r:id="rId5"/>
    <p:sldId id="279" r:id="rId6"/>
    <p:sldId id="282" r:id="rId7"/>
    <p:sldId id="283" r:id="rId8"/>
    <p:sldId id="284" r:id="rId9"/>
    <p:sldId id="285" r:id="rId10"/>
    <p:sldId id="290" r:id="rId11"/>
    <p:sldId id="265" r:id="rId12"/>
    <p:sldId id="286" r:id="rId13"/>
    <p:sldId id="280" r:id="rId14"/>
    <p:sldId id="293" r:id="rId15"/>
    <p:sldId id="289" r:id="rId16"/>
    <p:sldId id="266" r:id="rId17"/>
  </p:sldIdLst>
  <p:sldSz cx="12192000" cy="6858000"/>
  <p:notesSz cx="992663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Echterling" initials="DE" lastIdx="1" clrIdx="0">
    <p:extLst>
      <p:ext uri="{19B8F6BF-5375-455C-9EA6-DF929625EA0E}">
        <p15:presenceInfo xmlns:p15="http://schemas.microsoft.com/office/powerpoint/2012/main" userId="a4ce76525936b1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37" autoAdjust="0"/>
  </p:normalViewPr>
  <p:slideViewPr>
    <p:cSldViewPr>
      <p:cViewPr varScale="1">
        <p:scale>
          <a:sx n="69" d="100"/>
          <a:sy n="69" d="100"/>
        </p:scale>
        <p:origin x="54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154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5011E-F7A4-4DB7-AF9D-FE28B620681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514"/>
            <a:ext cx="430154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10" y="6513514"/>
            <a:ext cx="430154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C3FB3-4B65-4617-A7B2-0875BF2551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6515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20F3E-F686-4A61-9D28-3B7847D30896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300414"/>
            <a:ext cx="794131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0154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510" y="6513514"/>
            <a:ext cx="430154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FAD01-2808-4255-A3C0-2529DDD9D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986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248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FAD01-2808-4255-A3C0-2529DDD9D39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09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FAD01-2808-4255-A3C0-2529DDD9D39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1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FAD01-2808-4255-A3C0-2529DDD9D39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00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FAD01-2808-4255-A3C0-2529DDD9D39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67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FAD01-2808-4255-A3C0-2529DDD9D39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02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39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131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38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19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9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2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113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BEBF-41F0-374B-B502-8C86FB5683E6}" type="datetime1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DD8C-C219-814E-BE12-D74F46A2A43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69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555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868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501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15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5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433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74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837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umfragen.uni-paderborn.de/index.php/289487?lang=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6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4.jpe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1.png"/><Relationship Id="rId5" Type="http://schemas.openxmlformats.org/officeDocument/2006/relationships/image" Target="../media/image8.png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ADB9B-3A63-4FB3-B507-52C506F31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/>
          <a:lstStyle/>
          <a:p>
            <a:r>
              <a:rPr lang="pt-PT" dirty="0" err="1"/>
              <a:t>NGEnvironment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5BCA75-994A-4138-B3C2-6A228A90A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/>
          <a:p>
            <a:r>
              <a:rPr lang="en-US" dirty="0"/>
              <a:t>Foster European Active Citizenship and Sustainability</a:t>
            </a:r>
            <a:br>
              <a:rPr lang="en-US" dirty="0"/>
            </a:br>
            <a:r>
              <a:rPr lang="en-US" dirty="0"/>
              <a:t>Through Ecological Thinking by NGOs</a:t>
            </a:r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ADE580-B0AA-4F3A-80EF-0B8498991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9" r="30115"/>
          <a:stretch/>
        </p:blipFill>
        <p:spPr>
          <a:xfrm>
            <a:off x="8859915" y="0"/>
            <a:ext cx="3332085" cy="353071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C35BCA75-994A-4138-B3C2-6A228A90A826}"/>
              </a:ext>
            </a:extLst>
          </p:cNvPr>
          <p:cNvSpPr txBox="1">
            <a:spLocks/>
          </p:cNvSpPr>
          <p:nvPr/>
        </p:nvSpPr>
        <p:spPr>
          <a:xfrm>
            <a:off x="2589212" y="5675689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Next steps &amp; </a:t>
            </a:r>
            <a:r>
              <a:rPr lang="en-US" sz="2400" b="1" smtClean="0"/>
              <a:t>Meeting Evaluation</a:t>
            </a:r>
            <a:endParaRPr lang="pt-PT" sz="2400" dirty="0"/>
          </a:p>
        </p:txBody>
      </p:sp>
      <p:sp>
        <p:nvSpPr>
          <p:cNvPr id="9" name="Shape 84"/>
          <p:cNvSpPr txBox="1">
            <a:spLocks/>
          </p:cNvSpPr>
          <p:nvPr/>
        </p:nvSpPr>
        <p:spPr>
          <a:xfrm>
            <a:off x="2589212" y="355128"/>
            <a:ext cx="6083149" cy="784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NGEnvironment</a:t>
            </a:r>
            <a:br>
              <a:rPr lang="en-US" sz="2200" b="1" dirty="0"/>
            </a:br>
            <a:r>
              <a:rPr lang="en-US" sz="2200" b="1" dirty="0" smtClean="0"/>
              <a:t>5th </a:t>
            </a:r>
            <a:r>
              <a:rPr lang="en-US" sz="2200" b="1" dirty="0"/>
              <a:t>Partner Meeting via ZOOM</a:t>
            </a:r>
            <a:br>
              <a:rPr lang="en-US" sz="2200" b="1" dirty="0"/>
            </a:br>
            <a:r>
              <a:rPr lang="en-US" b="1" dirty="0"/>
              <a:t>The </a:t>
            </a:r>
            <a:r>
              <a:rPr lang="en-US" b="1" dirty="0" err="1"/>
              <a:t>NGEnvironment</a:t>
            </a:r>
            <a:r>
              <a:rPr lang="en-US" b="1" dirty="0"/>
              <a:t> Survival Guide and Policy Paper Conference</a:t>
            </a:r>
            <a:endParaRPr lang="de-DE" dirty="0"/>
          </a:p>
          <a:p>
            <a:endParaRPr lang="de-DE" dirty="0"/>
          </a:p>
          <a:p>
            <a:endParaRPr lang="en-US" sz="2200" b="1" dirty="0"/>
          </a:p>
          <a:p>
            <a:r>
              <a:rPr lang="en-US" sz="2200" b="1" dirty="0" smtClean="0"/>
              <a:t>23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- 25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</a:t>
            </a:r>
            <a:r>
              <a:rPr lang="en-US" sz="2200" b="1" dirty="0"/>
              <a:t>of </a:t>
            </a:r>
            <a:r>
              <a:rPr lang="de-DE" sz="2200" b="1" dirty="0" smtClean="0"/>
              <a:t>March 2021</a:t>
            </a:r>
            <a:endParaRPr lang="de-DE" sz="2200" dirty="0"/>
          </a:p>
          <a:p>
            <a:r>
              <a:rPr lang="en-GB" b="1" dirty="0"/>
              <a:t>Project Number: 2018-1-DE02-KA204-005014</a:t>
            </a:r>
            <a:endParaRPr lang="de-DE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n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89" y="6024146"/>
            <a:ext cx="3478307" cy="76469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62000" y="6518686"/>
            <a:ext cx="77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en-US" sz="900" spc="10" dirty="0">
                <a:solidFill>
                  <a:srgbClr val="6C6C6C"/>
                </a:solidFill>
                <a:latin typeface="Centaur"/>
                <a:cs typeface="Centaur"/>
              </a:rPr>
              <a:t>The European Commission support for the production of this publication does not constitute an endorsement of the contents which reflects the views only of the authors, </a:t>
            </a:r>
          </a:p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en-US" sz="900" spc="10" dirty="0">
                <a:solidFill>
                  <a:srgbClr val="6C6C6C"/>
                </a:solidFill>
                <a:latin typeface="Centaur"/>
                <a:cs typeface="Centaur"/>
              </a:rPr>
              <a:t>and the Commission cannot be held responsible for any use which may be made of the information contained therein.</a:t>
            </a:r>
            <a:endParaRPr lang="de-DE" sz="900" spc="10" dirty="0">
              <a:solidFill>
                <a:srgbClr val="6C6C6C"/>
              </a:solidFill>
              <a:latin typeface="Centaur"/>
              <a:cs typeface="Centaur"/>
            </a:endParaRPr>
          </a:p>
        </p:txBody>
      </p:sp>
    </p:spTree>
    <p:extLst>
      <p:ext uri="{BB962C8B-B14F-4D97-AF65-F5344CB8AC3E}">
        <p14:creationId xmlns:p14="http://schemas.microsoft.com/office/powerpoint/2010/main" val="22924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144"/>
            <a:ext cx="12192000" cy="685799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27" y="6328743"/>
            <a:ext cx="2386584" cy="524684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-12290" y="756642"/>
            <a:ext cx="48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12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524000" y="914400"/>
            <a:ext cx="100389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E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GIE will </a:t>
            </a:r>
            <a:r>
              <a:rPr lang="en-US" sz="2000" dirty="0">
                <a:latin typeface="Centaur" panose="02030504050205020304" pitchFamily="18" charset="0"/>
              </a:rPr>
              <a:t>lead the realization of the report, collating and summarizing all important information produced during the project’s lifecycle and transform it into very simple accessible </a:t>
            </a:r>
            <a:r>
              <a:rPr lang="en-US" sz="2000" dirty="0" smtClean="0">
                <a:latin typeface="Centaur" panose="02030504050205020304" pitchFamily="18" charset="0"/>
              </a:rPr>
              <a:t>language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 </a:t>
            </a:r>
            <a:r>
              <a:rPr lang="en-US" sz="2000" dirty="0">
                <a:latin typeface="Centaur" panose="02030504050205020304" pitchFamily="18" charset="0"/>
              </a:rPr>
              <a:t>Besides exploring data of the online observatory, </a:t>
            </a:r>
            <a:r>
              <a:rPr lang="en-US" sz="2000" dirty="0" smtClean="0">
                <a:latin typeface="Centaur" panose="02030504050205020304" pitchFamily="18" charset="0"/>
              </a:rPr>
              <a:t>GIE </a:t>
            </a:r>
            <a:r>
              <a:rPr lang="en-US" sz="2000" dirty="0">
                <a:latin typeface="Centaur" panose="02030504050205020304" pitchFamily="18" charset="0"/>
              </a:rPr>
              <a:t>will also conduct research on the state-of-the-art regarding the NGO sector consulting EU statistics and other official and relevant </a:t>
            </a:r>
            <a:r>
              <a:rPr lang="en-US" sz="2000" dirty="0" smtClean="0">
                <a:latin typeface="Centaur" panose="02030504050205020304" pitchFamily="18" charset="0"/>
              </a:rPr>
              <a:t>databases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Specific </a:t>
            </a:r>
            <a:r>
              <a:rPr lang="en-US" sz="2000" dirty="0">
                <a:latin typeface="Centaur" panose="02030504050205020304" pitchFamily="18" charset="0"/>
              </a:rPr>
              <a:t>research needed to be done in the consortium’s countries will be supported by the partners and their working groups.</a:t>
            </a:r>
          </a:p>
          <a:p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GIE has </a:t>
            </a:r>
            <a:r>
              <a:rPr lang="en-US" sz="2000" dirty="0">
                <a:latin typeface="Centaur" panose="02030504050205020304" pitchFamily="18" charset="0"/>
              </a:rPr>
              <a:t>been allocated </a:t>
            </a:r>
            <a:r>
              <a:rPr lang="en-US" sz="2000" b="1" dirty="0">
                <a:latin typeface="Centaur" panose="02030504050205020304" pitchFamily="18" charset="0"/>
              </a:rPr>
              <a:t>34 research days </a:t>
            </a:r>
            <a:r>
              <a:rPr lang="en-US" sz="2000" dirty="0">
                <a:latin typeface="Centaur" panose="02030504050205020304" pitchFamily="18" charset="0"/>
              </a:rPr>
              <a:t>and </a:t>
            </a:r>
            <a:r>
              <a:rPr lang="en-US" sz="2000" b="1" dirty="0">
                <a:latin typeface="Centaur" panose="02030504050205020304" pitchFamily="18" charset="0"/>
              </a:rPr>
              <a:t>12 technical days for research</a:t>
            </a:r>
            <a:r>
              <a:rPr lang="en-US" sz="2000" dirty="0">
                <a:latin typeface="Centaur" panose="02030504050205020304" pitchFamily="18" charset="0"/>
              </a:rPr>
              <a:t>, document preparation, English and Romanian </a:t>
            </a:r>
            <a:r>
              <a:rPr lang="en-US" sz="2000" dirty="0" smtClean="0">
                <a:latin typeface="Centaur" panose="02030504050205020304" pitchFamily="18" charset="0"/>
              </a:rPr>
              <a:t>writings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 </a:t>
            </a:r>
            <a:r>
              <a:rPr lang="en-US" sz="2000" dirty="0">
                <a:latin typeface="Centaur" panose="02030504050205020304" pitchFamily="18" charset="0"/>
              </a:rPr>
              <a:t>All remaining partners have been </a:t>
            </a:r>
            <a:r>
              <a:rPr lang="en-US" sz="2000" b="1" dirty="0">
                <a:latin typeface="Centaur" panose="02030504050205020304" pitchFamily="18" charset="0"/>
              </a:rPr>
              <a:t>allocated 8 research days and 4 technical days </a:t>
            </a:r>
            <a:r>
              <a:rPr lang="en-US" sz="2000" dirty="0">
                <a:latin typeface="Centaur" panose="02030504050205020304" pitchFamily="18" charset="0"/>
              </a:rPr>
              <a:t>to that they can contribute to the report's content, review, validate and translate final contents to their local languages.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GIE </a:t>
            </a:r>
            <a:r>
              <a:rPr lang="en-US" sz="2000" dirty="0">
                <a:latin typeface="Centaur" panose="02030504050205020304" pitchFamily="18" charset="0"/>
              </a:rPr>
              <a:t>will start working on the laymen report by month 24 and present </a:t>
            </a:r>
            <a:r>
              <a:rPr lang="en-US" sz="2000" b="1" dirty="0">
                <a:latin typeface="Centaur" panose="02030504050205020304" pitchFamily="18" charset="0"/>
              </a:rPr>
              <a:t>a draft </a:t>
            </a:r>
            <a:r>
              <a:rPr lang="en-US" sz="2000" b="1" dirty="0" smtClean="0">
                <a:latin typeface="Centaur" panose="02030504050205020304" pitchFamily="18" charset="0"/>
              </a:rPr>
              <a:t>of the </a:t>
            </a:r>
            <a:r>
              <a:rPr lang="en-US" sz="2000" b="1" dirty="0">
                <a:latin typeface="Centaur" panose="02030504050205020304" pitchFamily="18" charset="0"/>
              </a:rPr>
              <a:t>structure </a:t>
            </a:r>
            <a:r>
              <a:rPr lang="en-US" sz="2000" dirty="0">
                <a:latin typeface="Centaur" panose="02030504050205020304" pitchFamily="18" charset="0"/>
              </a:rPr>
              <a:t>and contents to be </a:t>
            </a:r>
            <a:r>
              <a:rPr lang="en-US" sz="2000" b="1" dirty="0">
                <a:latin typeface="Centaur" panose="02030504050205020304" pitchFamily="18" charset="0"/>
              </a:rPr>
              <a:t>addressed in the 5th partner </a:t>
            </a:r>
            <a:r>
              <a:rPr lang="en-US" sz="2000" b="1" dirty="0" smtClean="0">
                <a:latin typeface="Centaur" panose="02030504050205020304" pitchFamily="18" charset="0"/>
              </a:rPr>
              <a:t>meeting</a:t>
            </a:r>
          </a:p>
          <a:p>
            <a:endParaRPr lang="en-US" sz="2000" b="1" dirty="0" smtClean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Regular </a:t>
            </a:r>
            <a:r>
              <a:rPr lang="en-US" sz="2000" dirty="0">
                <a:latin typeface="Centaur" panose="02030504050205020304" pitchFamily="18" charset="0"/>
              </a:rPr>
              <a:t>online meeting will occur after this meeting and the </a:t>
            </a:r>
            <a:r>
              <a:rPr lang="en-US" sz="2000" b="1" dirty="0">
                <a:latin typeface="Centaur" panose="02030504050205020304" pitchFamily="18" charset="0"/>
              </a:rPr>
              <a:t>final version will be available in month 34 to be presented in the Final </a:t>
            </a:r>
            <a:r>
              <a:rPr lang="en-US" sz="2000" b="1" dirty="0" smtClean="0">
                <a:latin typeface="Centaur" panose="02030504050205020304" pitchFamily="18" charset="0"/>
              </a:rPr>
              <a:t>Conference</a:t>
            </a:r>
            <a:endParaRPr lang="en-US" sz="2000" b="1" dirty="0">
              <a:latin typeface="Centaur" panose="02030504050205020304" pitchFamily="18" charset="0"/>
            </a:endParaRPr>
          </a:p>
          <a:p>
            <a:endParaRPr lang="de-DE" sz="2000" dirty="0"/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FD0D09FC-7FE0-4211-9592-FB5F0DE0750A}"/>
              </a:ext>
            </a:extLst>
          </p:cNvPr>
          <p:cNvSpPr txBox="1"/>
          <p:nvPr/>
        </p:nvSpPr>
        <p:spPr>
          <a:xfrm>
            <a:off x="1750822" y="152400"/>
            <a:ext cx="5979586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3600" spc="10" dirty="0" smtClean="0">
                <a:latin typeface="Centaur"/>
                <a:cs typeface="Centaur"/>
              </a:rPr>
              <a:t>IO9 </a:t>
            </a:r>
            <a:r>
              <a:rPr lang="en-US" sz="3600" spc="10" dirty="0">
                <a:latin typeface="Centaur"/>
                <a:cs typeface="Centaur"/>
              </a:rPr>
              <a:t>- Laymen </a:t>
            </a:r>
            <a:r>
              <a:rPr lang="en-US" sz="3600" spc="10" dirty="0" smtClean="0">
                <a:latin typeface="Centaur"/>
                <a:cs typeface="Centaur"/>
              </a:rPr>
              <a:t>report</a:t>
            </a:r>
          </a:p>
          <a:p>
            <a:r>
              <a:rPr lang="en-US" sz="3600" spc="10" dirty="0" smtClean="0">
                <a:latin typeface="Centaur"/>
                <a:cs typeface="Centaur"/>
              </a:rPr>
              <a:t>Current </a:t>
            </a:r>
            <a:r>
              <a:rPr lang="en-US" sz="3600" spc="10" dirty="0">
                <a:latin typeface="Centaur"/>
                <a:cs typeface="Centaur"/>
              </a:rPr>
              <a:t>status and upcoming tasks </a:t>
            </a:r>
          </a:p>
        </p:txBody>
      </p:sp>
      <p:pic>
        <p:nvPicPr>
          <p:cNvPr id="3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" y="5626608"/>
            <a:ext cx="162153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3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176" name="object 176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0"/>
            <a:ext cx="493776" cy="4399788"/>
          </a:xfrm>
          <a:prstGeom prst="rect">
            <a:avLst/>
          </a:prstGeom>
        </p:spPr>
      </p:pic>
      <p:sp>
        <p:nvSpPr>
          <p:cNvPr id="182" name="object 182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759585" y="738860"/>
            <a:ext cx="115096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de-DE" sz="3600" spc="10" dirty="0">
                <a:latin typeface="Centaur"/>
                <a:cs typeface="Centaur"/>
              </a:rPr>
              <a:t> </a:t>
            </a:r>
            <a:endParaRPr sz="3600" dirty="0">
              <a:latin typeface="Centaur"/>
              <a:cs typeface="Centaur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1678753" y="1646122"/>
            <a:ext cx="10546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entaur"/>
                <a:cs typeface="Centaur"/>
              </a:rPr>
              <a:t>IO2: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aur"/>
                <a:cs typeface="Centaur"/>
              </a:rPr>
              <a:t>Creating </a:t>
            </a:r>
            <a:r>
              <a:rPr lang="en-US" sz="2400" dirty="0">
                <a:latin typeface="Centaur"/>
                <a:cs typeface="Centaur"/>
              </a:rPr>
              <a:t>Evaluation Research Report (if it has not yet been </a:t>
            </a:r>
            <a:r>
              <a:rPr lang="en-US" sz="2400" dirty="0" smtClean="0">
                <a:latin typeface="Centaur"/>
                <a:cs typeface="Centaur"/>
              </a:rPr>
              <a:t>created) </a:t>
            </a:r>
            <a:r>
              <a:rPr lang="en-US" sz="2400" dirty="0" smtClean="0">
                <a:latin typeface="Centaur"/>
                <a:cs typeface="Centaur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entaur"/>
                <a:cs typeface="Centaur"/>
                <a:sym typeface="Wingdings" panose="05000000000000000000" pitchFamily="2" charset="2"/>
              </a:rPr>
              <a:t>Deadline: </a:t>
            </a:r>
            <a:r>
              <a:rPr lang="en-US" sz="2400" dirty="0" smtClean="0">
                <a:latin typeface="Centaur"/>
                <a:cs typeface="Centaur"/>
              </a:rPr>
              <a:t>latest until middle of April 2021</a:t>
            </a:r>
            <a:endParaRPr lang="en-US" sz="2400" dirty="0">
              <a:latin typeface="Centaur"/>
              <a:cs typeface="Centau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entaur"/>
              <a:cs typeface="Centaur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entaur"/>
                <a:cs typeface="Centaur"/>
              </a:rPr>
              <a:t>IO3: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aur"/>
                <a:cs typeface="Centaur"/>
              </a:rPr>
              <a:t>Creating Evaluation Research Report (if it has not yet been created) </a:t>
            </a:r>
            <a:r>
              <a:rPr lang="en-US" sz="2400" dirty="0">
                <a:latin typeface="Centaur"/>
                <a:cs typeface="Centaur"/>
                <a:sym typeface="Wingdings" panose="05000000000000000000" pitchFamily="2" charset="2"/>
              </a:rPr>
              <a:t> Deadline: </a:t>
            </a:r>
            <a:r>
              <a:rPr lang="en-US" sz="2400" dirty="0">
                <a:latin typeface="Centaur"/>
                <a:cs typeface="Centaur"/>
              </a:rPr>
              <a:t>latest until middle of April 2021</a:t>
            </a:r>
          </a:p>
          <a:p>
            <a:endParaRPr lang="en-US" sz="2400" b="1" dirty="0">
              <a:latin typeface="Centaur"/>
              <a:cs typeface="Centaur"/>
            </a:endParaRPr>
          </a:p>
        </p:txBody>
      </p:sp>
      <p:pic>
        <p:nvPicPr>
          <p:cNvPr id="41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22" y="6328743"/>
            <a:ext cx="2386584" cy="52468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-12291" y="756642"/>
            <a:ext cx="45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13</a:t>
            </a: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5DBC9408-E3C3-4388-A14B-94BF03DD833B}"/>
              </a:ext>
            </a:extLst>
          </p:cNvPr>
          <p:cNvSpPr txBox="1"/>
          <p:nvPr/>
        </p:nvSpPr>
        <p:spPr>
          <a:xfrm>
            <a:off x="1750822" y="152400"/>
            <a:ext cx="4982005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endParaRPr lang="en-US" sz="3600" dirty="0">
              <a:latin typeface="Centaur"/>
              <a:cs typeface="Centaur"/>
            </a:endParaRPr>
          </a:p>
          <a:p>
            <a:r>
              <a:rPr lang="en-US" sz="3600" dirty="0">
                <a:latin typeface="Centaur"/>
                <a:cs typeface="Centaur"/>
              </a:rPr>
              <a:t>Summary of all current tasks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176" name="object 176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0"/>
            <a:ext cx="493776" cy="4399788"/>
          </a:xfrm>
          <a:prstGeom prst="rect">
            <a:avLst/>
          </a:prstGeom>
        </p:spPr>
      </p:pic>
      <p:sp>
        <p:nvSpPr>
          <p:cNvPr id="182" name="object 182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759585" y="738860"/>
            <a:ext cx="115096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de-DE" sz="3600" spc="10" dirty="0">
                <a:latin typeface="Centaur"/>
                <a:cs typeface="Centaur"/>
              </a:rPr>
              <a:t> </a:t>
            </a:r>
            <a:endParaRPr sz="3600" dirty="0">
              <a:latin typeface="Centaur"/>
              <a:cs typeface="Centaur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1066800" y="1143000"/>
            <a:ext cx="105462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IO6: Task: </a:t>
            </a:r>
            <a:r>
              <a:rPr lang="en-US" sz="2400" dirty="0" smtClean="0">
                <a:latin typeface="Centaur" panose="02030504050205020304" pitchFamily="18" charset="0"/>
              </a:rPr>
              <a:t>Creation of </a:t>
            </a:r>
            <a:r>
              <a:rPr lang="en-US" sz="2400" dirty="0" err="1" smtClean="0">
                <a:latin typeface="Centaur" panose="02030504050205020304" pitchFamily="18" charset="0"/>
              </a:rPr>
              <a:t>NGEnvironment</a:t>
            </a:r>
            <a:r>
              <a:rPr lang="en-US" sz="2400" dirty="0" smtClean="0">
                <a:latin typeface="Centaur" panose="02030504050205020304" pitchFamily="18" charset="0"/>
              </a:rPr>
              <a:t> </a:t>
            </a:r>
            <a:r>
              <a:rPr lang="en-US" sz="2400" dirty="0">
                <a:latin typeface="Centaur" panose="02030504050205020304" pitchFamily="18" charset="0"/>
              </a:rPr>
              <a:t>Video Testimonial(s</a:t>
            </a:r>
            <a:r>
              <a:rPr lang="en-US" sz="2400" dirty="0" smtClean="0">
                <a:latin typeface="Centaur" panose="02030504050205020304" pitchFamily="18" charset="0"/>
              </a:rPr>
              <a:t>)</a:t>
            </a:r>
          </a:p>
          <a:p>
            <a:endParaRPr lang="en-US" sz="2400" b="1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entaur" panose="02030504050205020304" pitchFamily="18" charset="0"/>
              </a:rPr>
              <a:t>IO7: Tasks: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aur" panose="02030504050205020304" pitchFamily="18" charset="0"/>
              </a:rPr>
              <a:t>Research </a:t>
            </a:r>
            <a:r>
              <a:rPr lang="en-US" sz="2400" dirty="0">
                <a:latin typeface="Centaur" panose="02030504050205020304" pitchFamily="18" charset="0"/>
              </a:rPr>
              <a:t>will be conducted in each partner country in relation</a:t>
            </a:r>
            <a:br>
              <a:rPr lang="en-US" sz="2400" dirty="0">
                <a:latin typeface="Centaur" panose="02030504050205020304" pitchFamily="18" charset="0"/>
              </a:rPr>
            </a:br>
            <a:r>
              <a:rPr lang="en-US" sz="2400" dirty="0">
                <a:latin typeface="Centaur" panose="02030504050205020304" pitchFamily="18" charset="0"/>
              </a:rPr>
              <a:t>to the research framework by </a:t>
            </a:r>
            <a:r>
              <a:rPr lang="en-US" sz="2400" dirty="0" smtClean="0">
                <a:latin typeface="Centaur" panose="02030504050205020304" pitchFamily="18" charset="0"/>
              </a:rPr>
              <a:t>PC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aur" panose="02030504050205020304" pitchFamily="18" charset="0"/>
              </a:rPr>
              <a:t>Translation of final research report in partner language</a:t>
            </a:r>
            <a:endParaRPr lang="en-US" sz="24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entaur" panose="02030504050205020304" pitchFamily="18" charset="0"/>
              </a:rPr>
              <a:t>IO8: Tasks: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aur" panose="02030504050205020304" pitchFamily="18" charset="0"/>
              </a:rPr>
              <a:t>SINERGIE will provide the partners with a draft policy paper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aur" panose="02030504050205020304" pitchFamily="18" charset="0"/>
              </a:rPr>
              <a:t>This questionnaire will be completed by all partners with appropriate stakeholders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IO9: Tasks: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aur" panose="02030504050205020304" pitchFamily="18" charset="0"/>
              </a:rPr>
              <a:t>GIE will start working on the laymen report by month 24 and present a draft of the structure and contents to be addressed in the 5th partner meeting</a:t>
            </a:r>
          </a:p>
          <a:p>
            <a:endParaRPr lang="en-US" sz="2400" b="1" dirty="0">
              <a:latin typeface="Centaur" panose="020305040502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Centaur" panose="02030504050205020304" pitchFamily="18" charset="0"/>
            </a:endParaRPr>
          </a:p>
          <a:p>
            <a:endParaRPr lang="en-US" sz="2400" spc="10" dirty="0">
              <a:latin typeface="Centaur"/>
              <a:cs typeface="Centaur"/>
            </a:endParaRPr>
          </a:p>
          <a:p>
            <a:endParaRPr lang="en-US" sz="2400" dirty="0">
              <a:latin typeface="Centaur"/>
              <a:cs typeface="Centaur"/>
            </a:endParaRPr>
          </a:p>
          <a:p>
            <a:endParaRPr lang="en-US" sz="2400" dirty="0">
              <a:latin typeface="Centaur"/>
              <a:cs typeface="Centaur"/>
            </a:endParaRPr>
          </a:p>
        </p:txBody>
      </p:sp>
      <p:pic>
        <p:nvPicPr>
          <p:cNvPr id="41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22" y="6328743"/>
            <a:ext cx="2386584" cy="52468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-12291" y="756642"/>
            <a:ext cx="45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14</a:t>
            </a: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F90BE5A0-2C78-4F2D-B130-C9C384C4ACFF}"/>
              </a:ext>
            </a:extLst>
          </p:cNvPr>
          <p:cNvSpPr txBox="1"/>
          <p:nvPr/>
        </p:nvSpPr>
        <p:spPr>
          <a:xfrm>
            <a:off x="1750822" y="152400"/>
            <a:ext cx="4982005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endParaRPr lang="en-US" sz="3600" dirty="0">
              <a:latin typeface="Centaur"/>
              <a:cs typeface="Centaur"/>
            </a:endParaRPr>
          </a:p>
          <a:p>
            <a:r>
              <a:rPr lang="en-US" sz="3600" dirty="0">
                <a:latin typeface="Centaur"/>
                <a:cs typeface="Centaur"/>
              </a:rPr>
              <a:t>Summary of all current tasks </a:t>
            </a:r>
          </a:p>
        </p:txBody>
      </p:sp>
    </p:spTree>
    <p:extLst>
      <p:ext uri="{BB962C8B-B14F-4D97-AF65-F5344CB8AC3E}">
        <p14:creationId xmlns:p14="http://schemas.microsoft.com/office/powerpoint/2010/main" val="271536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176" name="object 176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0"/>
            <a:ext cx="493776" cy="4399788"/>
          </a:xfrm>
          <a:prstGeom prst="rect">
            <a:avLst/>
          </a:prstGeom>
        </p:spPr>
      </p:pic>
      <p:sp>
        <p:nvSpPr>
          <p:cNvPr id="182" name="object 182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759585" y="738860"/>
            <a:ext cx="115096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de-DE" sz="3600" spc="10" dirty="0">
                <a:latin typeface="Centaur"/>
                <a:cs typeface="Centaur"/>
              </a:rPr>
              <a:t> </a:t>
            </a:r>
            <a:endParaRPr sz="3600" dirty="0">
              <a:latin typeface="Centaur"/>
              <a:cs typeface="Centaur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1493253" y="1763264"/>
            <a:ext cx="105462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entaur" panose="02030504050205020304" pitchFamily="18" charset="0"/>
              </a:rPr>
              <a:t>Multiplier Events: </a:t>
            </a:r>
            <a:endParaRPr lang="en-US" sz="2400" b="1" dirty="0">
              <a:latin typeface="Centaur" panose="02030504050205020304" pitchFamily="18" charset="0"/>
            </a:endParaRPr>
          </a:p>
          <a:p>
            <a:pPr lvl="1"/>
            <a:endParaRPr lang="en-US" sz="2400" b="1" dirty="0">
              <a:latin typeface="Centaur" panose="020305040502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entaur" panose="02030504050205020304" pitchFamily="18" charset="0"/>
              </a:rPr>
              <a:t>Conduct (online) Multiplier Events until July 2021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entaur" panose="02030504050205020304" pitchFamily="18" charset="0"/>
              </a:rPr>
              <a:t>N</a:t>
            </a:r>
            <a:r>
              <a:rPr lang="en-US" sz="2400" dirty="0">
                <a:latin typeface="Centaur" panose="02030504050205020304" pitchFamily="18" charset="0"/>
              </a:rPr>
              <a:t>= 30 persons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entaur" panose="02030504050205020304" pitchFamily="18" charset="0"/>
              </a:rPr>
              <a:t>Presenting all IOs and results of the </a:t>
            </a:r>
            <a:r>
              <a:rPr lang="en-US" sz="2400" dirty="0" smtClean="0">
                <a:latin typeface="Centaur" panose="02030504050205020304" pitchFamily="18" charset="0"/>
              </a:rPr>
              <a:t>project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entaur" panose="02030504050205020304" pitchFamily="18" charset="0"/>
              </a:rPr>
              <a:t>Evidences 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Evidence of the multiplier event carried out virtually, stating the title and date of the event.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Evidence </a:t>
            </a:r>
            <a:r>
              <a:rPr lang="en-US" sz="2000" dirty="0">
                <a:latin typeface="Centaur" panose="02030504050205020304" pitchFamily="18" charset="0"/>
              </a:rPr>
              <a:t>of the number of participants by a declaration signed by the </a:t>
            </a:r>
            <a:r>
              <a:rPr lang="en-US" sz="2000" dirty="0" err="1">
                <a:latin typeface="Centaur" panose="02030504050205020304" pitchFamily="18" charset="0"/>
              </a:rPr>
              <a:t>organiser</a:t>
            </a:r>
            <a:r>
              <a:rPr lang="en-US" sz="2000" dirty="0">
                <a:latin typeface="Centaur" panose="02030504050205020304" pitchFamily="18" charset="0"/>
              </a:rPr>
              <a:t> stating the names of the participants and the name and address of the sending </a:t>
            </a:r>
            <a:r>
              <a:rPr lang="en-US" sz="2000" dirty="0" err="1">
                <a:latin typeface="Centaur" panose="02030504050205020304" pitchFamily="18" charset="0"/>
              </a:rPr>
              <a:t>organisation</a:t>
            </a:r>
            <a:r>
              <a:rPr lang="en-US" sz="2000" dirty="0">
                <a:latin typeface="Centaur" panose="02030504050205020304" pitchFamily="18" charset="0"/>
              </a:rPr>
              <a:t> or institution.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Documents </a:t>
            </a:r>
            <a:r>
              <a:rPr lang="en-US" sz="2000" dirty="0">
                <a:latin typeface="Centaur" panose="02030504050205020304" pitchFamily="18" charset="0"/>
              </a:rPr>
              <a:t>used or distributed at the multiplier event.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dirty="0" smtClean="0">
              <a:latin typeface="Centaur" panose="020305040502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dirty="0" smtClean="0">
              <a:latin typeface="Centaur" panose="020305040502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b="1" dirty="0">
              <a:latin typeface="Centaur" panose="020305040502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b="1" dirty="0">
              <a:latin typeface="Centaur" panose="02030504050205020304" pitchFamily="18" charset="0"/>
              <a:sym typeface="Wingdings" panose="05000000000000000000" pitchFamily="2" charset="2"/>
            </a:endParaRPr>
          </a:p>
          <a:p>
            <a:endParaRPr lang="en-US" sz="2400" b="1" dirty="0">
              <a:latin typeface="Centaur" panose="02030504050205020304" pitchFamily="18" charset="0"/>
              <a:sym typeface="Wingdings" panose="05000000000000000000" pitchFamily="2" charset="2"/>
            </a:endParaRPr>
          </a:p>
          <a:p>
            <a:endParaRPr lang="en-US" sz="2400" b="1" dirty="0">
              <a:latin typeface="Centaur" panose="02030504050205020304" pitchFamily="18" charset="0"/>
            </a:endParaRPr>
          </a:p>
          <a:p>
            <a:endParaRPr lang="en-US" sz="2400" b="1" dirty="0">
              <a:latin typeface="Centaur" panose="02030504050205020304" pitchFamily="18" charset="0"/>
            </a:endParaRPr>
          </a:p>
        </p:txBody>
      </p:sp>
      <p:pic>
        <p:nvPicPr>
          <p:cNvPr id="41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22" y="6328743"/>
            <a:ext cx="2386584" cy="52468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-12291" y="756642"/>
            <a:ext cx="45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15</a:t>
            </a:r>
          </a:p>
        </p:txBody>
      </p:sp>
      <p:sp>
        <p:nvSpPr>
          <p:cNvPr id="37" name="text 1">
            <a:extLst>
              <a:ext uri="{FF2B5EF4-FFF2-40B4-BE49-F238E27FC236}">
                <a16:creationId xmlns:a16="http://schemas.microsoft.com/office/drawing/2014/main" id="{669A3F86-6290-4B47-9AB9-8D9371391BA0}"/>
              </a:ext>
            </a:extLst>
          </p:cNvPr>
          <p:cNvSpPr txBox="1"/>
          <p:nvPr/>
        </p:nvSpPr>
        <p:spPr>
          <a:xfrm>
            <a:off x="1750822" y="152400"/>
            <a:ext cx="4982005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endParaRPr lang="en-US" sz="3600" dirty="0">
              <a:latin typeface="Centaur"/>
              <a:cs typeface="Centaur"/>
            </a:endParaRPr>
          </a:p>
          <a:p>
            <a:r>
              <a:rPr lang="en-US" sz="3600" dirty="0">
                <a:latin typeface="Centaur"/>
                <a:cs typeface="Centaur"/>
              </a:rPr>
              <a:t>Summary of all current tasks </a:t>
            </a:r>
          </a:p>
        </p:txBody>
      </p:sp>
    </p:spTree>
    <p:extLst>
      <p:ext uri="{BB962C8B-B14F-4D97-AF65-F5344CB8AC3E}">
        <p14:creationId xmlns:p14="http://schemas.microsoft.com/office/powerpoint/2010/main" val="383631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176" name="object 176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0"/>
            <a:ext cx="493776" cy="4399788"/>
          </a:xfrm>
          <a:prstGeom prst="rect">
            <a:avLst/>
          </a:prstGeom>
        </p:spPr>
      </p:pic>
      <p:sp>
        <p:nvSpPr>
          <p:cNvPr id="182" name="object 182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759585" y="738860"/>
            <a:ext cx="115096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de-DE" sz="3600" spc="10" dirty="0">
                <a:latin typeface="Centaur"/>
                <a:cs typeface="Centaur"/>
              </a:rPr>
              <a:t> </a:t>
            </a:r>
            <a:endParaRPr sz="3600" dirty="0">
              <a:latin typeface="Centaur"/>
              <a:cs typeface="Centaur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1493253" y="1763264"/>
            <a:ext cx="105462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latin typeface="Centaur" panose="02030504050205020304" pitchFamily="18" charset="0"/>
              </a:rPr>
              <a:t>General tasks: </a:t>
            </a:r>
          </a:p>
          <a:p>
            <a:pPr lvl="1"/>
            <a:endParaRPr lang="en-US" sz="2400" b="1" dirty="0">
              <a:latin typeface="Centaur" panose="020305040502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entaur" panose="02030504050205020304" pitchFamily="18" charset="0"/>
              </a:rPr>
              <a:t>Send UPB the missing timesheets and material of the financial </a:t>
            </a:r>
            <a:r>
              <a:rPr lang="en-US" sz="2400" dirty="0" smtClean="0">
                <a:latin typeface="Centaur" panose="02030504050205020304" pitchFamily="18" charset="0"/>
              </a:rPr>
              <a:t>report</a:t>
            </a:r>
          </a:p>
          <a:p>
            <a:pPr lvl="1"/>
            <a:endParaRPr lang="en-US" sz="2400" dirty="0" smtClean="0">
              <a:latin typeface="Centaur" panose="020305040502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entaur" panose="02030504050205020304" pitchFamily="18" charset="0"/>
              </a:rPr>
              <a:t>Send UPB signed participation lists of Steering Committees</a:t>
            </a:r>
          </a:p>
          <a:p>
            <a:pPr lvl="1"/>
            <a:endParaRPr lang="en-US" sz="2400" dirty="0" smtClean="0">
              <a:latin typeface="Centaur" panose="020305040502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entaur" panose="02030504050205020304" pitchFamily="18" charset="0"/>
              </a:rPr>
              <a:t>Send UPB signed Declarations of Attendance of M4/ M5 via post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dirty="0">
              <a:latin typeface="Centaur" panose="020305040502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entaur" panose="02030504050205020304" pitchFamily="18" charset="0"/>
              </a:rPr>
              <a:t>Final Conference in June/ July 2021 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Leading </a:t>
            </a:r>
            <a:r>
              <a:rPr lang="en-US" sz="2000" dirty="0" err="1">
                <a:latin typeface="Centaur" panose="02030504050205020304" pitchFamily="18" charset="0"/>
              </a:rPr>
              <a:t>organisation</a:t>
            </a:r>
            <a:r>
              <a:rPr lang="en-US" sz="2000" dirty="0">
                <a:latin typeface="Centaur" panose="02030504050205020304" pitchFamily="18" charset="0"/>
              </a:rPr>
              <a:t>: UPB 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Information: </a:t>
            </a:r>
            <a:r>
              <a:rPr lang="en-US" sz="2000" dirty="0" smtClean="0">
                <a:latin typeface="Centaur" panose="02030504050205020304" pitchFamily="18" charset="0"/>
              </a:rPr>
              <a:t>2 </a:t>
            </a:r>
            <a:r>
              <a:rPr lang="en-US" sz="2000" dirty="0">
                <a:latin typeface="Centaur" panose="02030504050205020304" pitchFamily="18" charset="0"/>
              </a:rPr>
              <a:t>days, </a:t>
            </a:r>
            <a:r>
              <a:rPr lang="en-US" sz="2000" dirty="0" smtClean="0">
                <a:latin typeface="Centaur" panose="02030504050205020304" pitchFamily="18" charset="0"/>
              </a:rPr>
              <a:t>set </a:t>
            </a:r>
            <a:r>
              <a:rPr lang="en-US" sz="2000" dirty="0">
                <a:latin typeface="Centaur" panose="02030504050205020304" pitchFamily="18" charset="0"/>
              </a:rPr>
              <a:t>of 50 local and 7 foreign representatives of the NGO sector at policy and practice levels will </a:t>
            </a:r>
            <a:r>
              <a:rPr lang="en-US" sz="2000" dirty="0" smtClean="0">
                <a:latin typeface="Centaur" panose="02030504050205020304" pitchFamily="18" charset="0"/>
              </a:rPr>
              <a:t>attend; 50 </a:t>
            </a:r>
            <a:r>
              <a:rPr lang="en-US" sz="2000" dirty="0">
                <a:latin typeface="Centaur" panose="02030504050205020304" pitchFamily="18" charset="0"/>
              </a:rPr>
              <a:t>Germans, selected from UPB and 1 per each of the remaining partner countries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endParaRPr lang="en-US" sz="2400" dirty="0" smtClean="0">
              <a:latin typeface="Centaur" panose="020305040502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endParaRPr lang="en-US" sz="2400" dirty="0" smtClean="0">
              <a:latin typeface="Centaur" panose="020305040502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b="1" dirty="0">
              <a:latin typeface="Centaur" panose="020305040502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b="1" dirty="0">
              <a:latin typeface="Centaur" panose="02030504050205020304" pitchFamily="18" charset="0"/>
              <a:sym typeface="Wingdings" panose="05000000000000000000" pitchFamily="2" charset="2"/>
            </a:endParaRPr>
          </a:p>
          <a:p>
            <a:endParaRPr lang="en-US" sz="2400" b="1" dirty="0">
              <a:latin typeface="Centaur" panose="02030504050205020304" pitchFamily="18" charset="0"/>
              <a:sym typeface="Wingdings" panose="05000000000000000000" pitchFamily="2" charset="2"/>
            </a:endParaRPr>
          </a:p>
          <a:p>
            <a:endParaRPr lang="en-US" sz="2400" b="1" dirty="0">
              <a:latin typeface="Centaur" panose="02030504050205020304" pitchFamily="18" charset="0"/>
            </a:endParaRPr>
          </a:p>
          <a:p>
            <a:endParaRPr lang="en-US" sz="2400" b="1" dirty="0">
              <a:latin typeface="Centaur" panose="02030504050205020304" pitchFamily="18" charset="0"/>
            </a:endParaRPr>
          </a:p>
        </p:txBody>
      </p:sp>
      <p:pic>
        <p:nvPicPr>
          <p:cNvPr id="41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22" y="6328743"/>
            <a:ext cx="2386584" cy="52468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-12291" y="756642"/>
            <a:ext cx="45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15</a:t>
            </a:r>
          </a:p>
        </p:txBody>
      </p:sp>
      <p:sp>
        <p:nvSpPr>
          <p:cNvPr id="37" name="text 1">
            <a:extLst>
              <a:ext uri="{FF2B5EF4-FFF2-40B4-BE49-F238E27FC236}">
                <a16:creationId xmlns:a16="http://schemas.microsoft.com/office/drawing/2014/main" id="{669A3F86-6290-4B47-9AB9-8D9371391BA0}"/>
              </a:ext>
            </a:extLst>
          </p:cNvPr>
          <p:cNvSpPr txBox="1"/>
          <p:nvPr/>
        </p:nvSpPr>
        <p:spPr>
          <a:xfrm>
            <a:off x="1750822" y="152400"/>
            <a:ext cx="4982005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endParaRPr lang="en-US" sz="3600" dirty="0">
              <a:latin typeface="Centaur"/>
              <a:cs typeface="Centaur"/>
            </a:endParaRPr>
          </a:p>
          <a:p>
            <a:r>
              <a:rPr lang="en-US" sz="3600" dirty="0">
                <a:latin typeface="Centaur"/>
                <a:cs typeface="Centaur"/>
              </a:rPr>
              <a:t>Summary of all current tasks </a:t>
            </a:r>
          </a:p>
        </p:txBody>
      </p:sp>
    </p:spTree>
    <p:extLst>
      <p:ext uri="{BB962C8B-B14F-4D97-AF65-F5344CB8AC3E}">
        <p14:creationId xmlns:p14="http://schemas.microsoft.com/office/powerpoint/2010/main" val="82087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667000" y="215146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latin typeface="Centaur" panose="02030504050205020304" pitchFamily="18" charset="0"/>
              </a:rPr>
              <a:t/>
            </a:r>
            <a:br>
              <a:rPr lang="de-DE" sz="2400" dirty="0">
                <a:latin typeface="Centaur" panose="02030504050205020304" pitchFamily="18" charset="0"/>
              </a:rPr>
            </a:br>
            <a:endParaRPr lang="de-DE" sz="2400" dirty="0">
              <a:latin typeface="Centaur" panose="02030504050205020304" pitchFamily="18" charset="0"/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56A3F1C0-2B0D-49D4-858D-13DFEB70F148}"/>
              </a:ext>
            </a:extLst>
          </p:cNvPr>
          <p:cNvSpPr txBox="1"/>
          <p:nvPr/>
        </p:nvSpPr>
        <p:spPr>
          <a:xfrm>
            <a:off x="1905000" y="685800"/>
            <a:ext cx="4565289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3600" dirty="0">
                <a:latin typeface="Centaur"/>
                <a:cs typeface="Centaur"/>
              </a:rPr>
              <a:t>Online Meeting Evaluation</a:t>
            </a:r>
            <a:br>
              <a:rPr lang="en-US" sz="3600" dirty="0">
                <a:latin typeface="Centaur"/>
                <a:cs typeface="Centaur"/>
              </a:rPr>
            </a:br>
            <a:endParaRPr lang="en-US" sz="3600" dirty="0">
              <a:latin typeface="Centaur"/>
              <a:cs typeface="Centaur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E3277A-0447-4263-83CB-06D55D709050}"/>
              </a:ext>
            </a:extLst>
          </p:cNvPr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02DDA0-D2B2-471B-BE96-D2F37EED4DFE}"/>
              </a:ext>
            </a:extLst>
          </p:cNvPr>
          <p:cNvSpPr txBox="1"/>
          <p:nvPr/>
        </p:nvSpPr>
        <p:spPr>
          <a:xfrm>
            <a:off x="-12291" y="756642"/>
            <a:ext cx="45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17</a:t>
            </a:r>
          </a:p>
        </p:txBody>
      </p:sp>
      <p:sp>
        <p:nvSpPr>
          <p:cNvPr id="3" name="Rechteck 2"/>
          <p:cNvSpPr/>
          <p:nvPr/>
        </p:nvSpPr>
        <p:spPr>
          <a:xfrm>
            <a:off x="1752600" y="1793796"/>
            <a:ext cx="967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entaur" panose="02030504050205020304" pitchFamily="18" charset="0"/>
              </a:rPr>
              <a:t>Please follow the link to access the online survey: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Centaur" panose="02030504050205020304" pitchFamily="18" charset="0"/>
            </a:endParaRPr>
          </a:p>
          <a:p>
            <a:r>
              <a:rPr lang="en-US" sz="2400" dirty="0">
                <a:latin typeface="Centaur" panose="02030504050205020304" pitchFamily="18" charset="0"/>
                <a:hlinkClick r:id="rId2"/>
              </a:rPr>
              <a:t>https://</a:t>
            </a:r>
            <a:r>
              <a:rPr lang="en-US" sz="2400" dirty="0" smtClean="0">
                <a:latin typeface="Centaur" panose="02030504050205020304" pitchFamily="18" charset="0"/>
                <a:hlinkClick r:id="rId2"/>
              </a:rPr>
              <a:t>umfragen.uni-paderborn.de/index.php/289487?lang=en</a:t>
            </a:r>
            <a:endParaRPr lang="en-US" sz="2400" dirty="0" smtClean="0">
              <a:latin typeface="Centaur" panose="02030504050205020304" pitchFamily="18" charset="0"/>
            </a:endParaRPr>
          </a:p>
          <a:p>
            <a:endParaRPr lang="en-US" sz="2400" dirty="0" smtClean="0">
              <a:latin typeface="Centaur" panose="02030504050205020304" pitchFamily="18" charset="0"/>
            </a:endParaRPr>
          </a:p>
          <a:p>
            <a:endParaRPr lang="en-US" sz="2400" dirty="0">
              <a:latin typeface="Centaur" panose="020305040502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entaur" panose="02030504050205020304" pitchFamily="18" charset="0"/>
              </a:rPr>
              <a:t>Please take 5 minutes to fill in the questionnaire</a:t>
            </a:r>
            <a:r>
              <a:rPr lang="en-US" sz="2400" dirty="0" smtClean="0">
                <a:latin typeface="Centaur" panose="02030504050205020304" pitchFamily="18" charset="0"/>
              </a:rPr>
              <a:t>.</a:t>
            </a:r>
          </a:p>
          <a:p>
            <a:endParaRPr lang="en-US" sz="2400" dirty="0">
              <a:latin typeface="Centaur" panose="020305040502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entaur" panose="02030504050205020304" pitchFamily="18" charset="0"/>
              </a:rPr>
              <a:t>The questionnaire is anonymous</a:t>
            </a:r>
            <a:r>
              <a:rPr lang="en-US" sz="2400" dirty="0" smtClean="0">
                <a:latin typeface="Centaur" panose="020305040502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Centaur" panose="020305040502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entaur" panose="02030504050205020304" pitchFamily="18" charset="0"/>
              </a:rPr>
              <a:t>After the meeting Jana will also send you the link.</a:t>
            </a:r>
            <a:endParaRPr lang="en-US" sz="2400" dirty="0">
              <a:latin typeface="Centaur" panose="020305040502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566960"/>
            <a:ext cx="2457422" cy="24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4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3" name="object 193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10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195" name="object 195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200" name="object 200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pic>
        <p:nvPicPr>
          <p:cNvPr id="10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0"/>
            <a:ext cx="493776" cy="4399788"/>
          </a:xfrm>
          <a:prstGeom prst="rect">
            <a:avLst/>
          </a:prstGeom>
        </p:spPr>
      </p:pic>
      <p:sp>
        <p:nvSpPr>
          <p:cNvPr id="201" name="object 201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22" y="6328743"/>
            <a:ext cx="2386584" cy="52468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-10669"/>
            <a:ext cx="990600" cy="990600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44" y="-4572"/>
            <a:ext cx="3331464" cy="353110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60216" y="123064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spc="10" dirty="0">
                <a:latin typeface="Centaur"/>
                <a:cs typeface="Centaur"/>
              </a:rPr>
              <a:t>Thank you very much for your attention!</a:t>
            </a:r>
          </a:p>
        </p:txBody>
      </p:sp>
      <p:sp>
        <p:nvSpPr>
          <p:cNvPr id="36" name="object 21"/>
          <p:cNvSpPr/>
          <p:nvPr/>
        </p:nvSpPr>
        <p:spPr>
          <a:xfrm>
            <a:off x="0" y="1623060"/>
            <a:ext cx="2343912" cy="765048"/>
          </a:xfrm>
          <a:custGeom>
            <a:avLst/>
            <a:gdLst/>
            <a:ahLst/>
            <a:cxnLst/>
            <a:rect l="l" t="t" r="r" b="b"/>
            <a:pathLst>
              <a:path w="2343912" h="765048">
                <a:moveTo>
                  <a:pt x="0" y="0"/>
                </a:moveTo>
                <a:lnTo>
                  <a:pt x="1961388" y="0"/>
                </a:lnTo>
                <a:lnTo>
                  <a:pt x="2343912" y="382524"/>
                </a:lnTo>
                <a:lnTo>
                  <a:pt x="1961388" y="765048"/>
                </a:lnTo>
                <a:lnTo>
                  <a:pt x="0" y="765048"/>
                </a:lnTo>
                <a:close/>
              </a:path>
            </a:pathLst>
          </a:custGeom>
          <a:solidFill>
            <a:srgbClr val="549E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TextBox 46"/>
          <p:cNvSpPr txBox="1"/>
          <p:nvPr/>
        </p:nvSpPr>
        <p:spPr>
          <a:xfrm>
            <a:off x="1914242" y="3145536"/>
            <a:ext cx="4942333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10" dirty="0">
                <a:solidFill>
                  <a:srgbClr val="6C6C6C"/>
                </a:solidFill>
                <a:latin typeface="Centaur"/>
                <a:cs typeface="Centaur"/>
              </a:rPr>
              <a:t>Contact:</a:t>
            </a:r>
          </a:p>
          <a:p>
            <a:pPr marL="0">
              <a:lnSpc>
                <a:spcPct val="100000"/>
              </a:lnSpc>
            </a:pPr>
            <a:endParaRPr lang="en-US" altLang="zh-CN" spc="10" dirty="0">
              <a:latin typeface="Centaur"/>
              <a:cs typeface="Centaur"/>
            </a:endParaRPr>
          </a:p>
          <a:p>
            <a:pPr marL="0">
              <a:lnSpc>
                <a:spcPct val="100000"/>
              </a:lnSpc>
            </a:pPr>
            <a:r>
              <a:rPr lang="en-US" altLang="zh-CN" b="1" spc="10" dirty="0">
                <a:latin typeface="Centaur"/>
                <a:cs typeface="Centaur"/>
              </a:rPr>
              <a:t>Prof. Dr. Marc Beutner</a:t>
            </a:r>
          </a:p>
          <a:p>
            <a:pPr marL="0">
              <a:lnSpc>
                <a:spcPct val="100000"/>
              </a:lnSpc>
            </a:pPr>
            <a:endParaRPr lang="en-US" altLang="zh-CN" b="1" spc="10" dirty="0">
              <a:latin typeface="Centaur"/>
              <a:cs typeface="Centaur"/>
            </a:endParaRPr>
          </a:p>
          <a:p>
            <a:pPr marL="0">
              <a:lnSpc>
                <a:spcPct val="100000"/>
              </a:lnSpc>
            </a:pPr>
            <a:r>
              <a:rPr lang="en-US" altLang="zh-CN" spc="10" dirty="0">
                <a:latin typeface="Centaur"/>
                <a:cs typeface="Centaur"/>
              </a:rPr>
              <a:t>University of Paderborn</a:t>
            </a:r>
          </a:p>
          <a:p>
            <a:pPr hangingPunct="0">
              <a:lnSpc>
                <a:spcPct val="99583"/>
              </a:lnSpc>
            </a:pPr>
            <a:r>
              <a:rPr lang="en-US" altLang="zh-CN" spc="10" dirty="0">
                <a:latin typeface="Centaur"/>
                <a:cs typeface="Centaur"/>
              </a:rPr>
              <a:t>Department </a:t>
            </a:r>
            <a:r>
              <a:rPr lang="en-GB" spc="10" dirty="0">
                <a:latin typeface="Centaur"/>
                <a:cs typeface="Centaur"/>
              </a:rPr>
              <a:t>Business and Human Resource Education</a:t>
            </a:r>
          </a:p>
          <a:p>
            <a:pPr hangingPunct="0">
              <a:lnSpc>
                <a:spcPct val="99583"/>
              </a:lnSpc>
            </a:pPr>
            <a:r>
              <a:rPr lang="en-US" altLang="zh-CN" spc="10" dirty="0">
                <a:latin typeface="Centaur"/>
                <a:cs typeface="Centaur"/>
              </a:rPr>
              <a:t>Chair </a:t>
            </a:r>
            <a:r>
              <a:rPr lang="en-GB" spc="10" dirty="0">
                <a:latin typeface="Centaur"/>
                <a:cs typeface="Centaur"/>
              </a:rPr>
              <a:t>Business and Human Resource Education II</a:t>
            </a:r>
          </a:p>
        </p:txBody>
      </p:sp>
      <p:sp>
        <p:nvSpPr>
          <p:cNvPr id="39" name="TextBox 46"/>
          <p:cNvSpPr txBox="1"/>
          <p:nvPr/>
        </p:nvSpPr>
        <p:spPr>
          <a:xfrm>
            <a:off x="7021067" y="4115462"/>
            <a:ext cx="4942333" cy="1357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lang="en-GB" spc="10" dirty="0">
              <a:latin typeface="Centaur"/>
              <a:cs typeface="Centaur"/>
            </a:endParaRPr>
          </a:p>
          <a:p>
            <a:pPr hangingPunct="0">
              <a:lnSpc>
                <a:spcPct val="99583"/>
              </a:lnSpc>
            </a:pPr>
            <a:r>
              <a:rPr lang="en-US" altLang="zh-CN" spc="10" dirty="0" err="1">
                <a:latin typeface="Centaur"/>
                <a:cs typeface="Centaur"/>
              </a:rPr>
              <a:t>Warburger</a:t>
            </a:r>
            <a:r>
              <a:rPr lang="en-US" altLang="zh-CN" spc="10" dirty="0">
                <a:latin typeface="Centaur"/>
                <a:cs typeface="Centaur"/>
              </a:rPr>
              <a:t> Str. 100, 33098 Paderborn</a:t>
            </a:r>
          </a:p>
          <a:p>
            <a:pPr>
              <a:lnSpc>
                <a:spcPct val="89999"/>
              </a:lnSpc>
              <a:tabLst>
                <a:tab pos="914654" algn="l"/>
              </a:tabLst>
            </a:pPr>
            <a:r>
              <a:rPr lang="en-US" altLang="zh-CN" spc="10" dirty="0">
                <a:latin typeface="Centaur"/>
                <a:cs typeface="Centaur"/>
              </a:rPr>
              <a:t>Tel:	+49 (0) 52 51 / 60 - 23 67</a:t>
            </a:r>
          </a:p>
          <a:p>
            <a:pPr>
              <a:tabLst>
                <a:tab pos="914654" algn="l"/>
              </a:tabLst>
            </a:pPr>
            <a:r>
              <a:rPr lang="en-US" altLang="zh-CN" spc="10" dirty="0">
                <a:latin typeface="Centaur"/>
                <a:cs typeface="Centaur"/>
              </a:rPr>
              <a:t>E-Mail:	marc.beutner@uni-paderborn.de</a:t>
            </a:r>
          </a:p>
          <a:p>
            <a:pPr marL="0">
              <a:lnSpc>
                <a:spcPct val="100000"/>
              </a:lnSpc>
            </a:pPr>
            <a:endParaRPr lang="en-US" altLang="zh-CN" spc="10" dirty="0">
              <a:latin typeface="Centaur"/>
              <a:cs typeface="Centaur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095550" y="6465415"/>
            <a:ext cx="77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en-US" sz="900" spc="10" dirty="0">
                <a:solidFill>
                  <a:srgbClr val="6C6C6C"/>
                </a:solidFill>
                <a:latin typeface="Centaur"/>
                <a:cs typeface="Centaur"/>
              </a:rPr>
              <a:t>The European Commission support for the production of this publication does not constitute an endorsement of the contents which reflects the views only of the authors, </a:t>
            </a:r>
          </a:p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en-US" sz="900" spc="10" dirty="0">
                <a:solidFill>
                  <a:srgbClr val="6C6C6C"/>
                </a:solidFill>
                <a:latin typeface="Centaur"/>
                <a:cs typeface="Centaur"/>
              </a:rPr>
              <a:t>and the Commission cannot be held responsible for any use which may be made of the information contained therein.</a:t>
            </a:r>
            <a:endParaRPr lang="de-DE" sz="900" spc="10" dirty="0">
              <a:solidFill>
                <a:srgbClr val="6C6C6C"/>
              </a:solidFill>
              <a:latin typeface="Centaur"/>
              <a:cs typeface="Centaur"/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" y="6411127"/>
            <a:ext cx="1092708" cy="4121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9">
            <a:extLst>
              <a:ext uri="{FF2B5EF4-FFF2-40B4-BE49-F238E27FC236}">
                <a16:creationId xmlns:a16="http://schemas.microsoft.com/office/drawing/2014/main" id="{4E0BEA6F-4615-48B3-9395-22B4EB1A1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154" y="98220"/>
            <a:ext cx="1998846" cy="2160165"/>
          </a:xfrm>
          <a:prstGeom prst="rect">
            <a:avLst/>
          </a:prstGeom>
        </p:spPr>
      </p:pic>
      <p:sp>
        <p:nvSpPr>
          <p:cNvPr id="6" name="Inhaltsplatzhalter 6"/>
          <p:cNvSpPr>
            <a:spLocks noGrp="1"/>
          </p:cNvSpPr>
          <p:nvPr>
            <p:ph idx="1"/>
          </p:nvPr>
        </p:nvSpPr>
        <p:spPr>
          <a:xfrm>
            <a:off x="1958741" y="749527"/>
            <a:ext cx="8229600" cy="57341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GB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Welcome to our Online Meeting</a:t>
            </a:r>
            <a:r>
              <a:rPr lang="en-GB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3338754"/>
            <a:ext cx="12191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NGEnvironment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Survival Guide and Policy Paper Conference</a:t>
            </a:r>
            <a:endParaRPr lang="de-DE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Shape 84"/>
          <p:cNvSpPr txBox="1">
            <a:spLocks/>
          </p:cNvSpPr>
          <p:nvPr/>
        </p:nvSpPr>
        <p:spPr>
          <a:xfrm>
            <a:off x="3410919" y="5248847"/>
            <a:ext cx="6083149" cy="784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NGEnvironment</a:t>
            </a:r>
            <a:br>
              <a:rPr lang="en-US" sz="2200" b="1" dirty="0"/>
            </a:br>
            <a:r>
              <a:rPr lang="en-US" sz="2200" b="1" dirty="0" smtClean="0"/>
              <a:t>5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Partner </a:t>
            </a:r>
            <a:r>
              <a:rPr lang="en-US" sz="2200" b="1" dirty="0"/>
              <a:t>Meeting via ZOOM</a:t>
            </a:r>
            <a:br>
              <a:rPr lang="en-US" sz="2200" b="1" dirty="0"/>
            </a:br>
            <a:r>
              <a:rPr lang="en-US" sz="2200" b="1" dirty="0" smtClean="0"/>
              <a:t>23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- 25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</a:t>
            </a:r>
            <a:r>
              <a:rPr lang="en-US" sz="2200" b="1" dirty="0"/>
              <a:t>of </a:t>
            </a:r>
            <a:r>
              <a:rPr lang="de-DE" sz="2200" b="1" dirty="0" smtClean="0"/>
              <a:t>March 2021</a:t>
            </a:r>
            <a:endParaRPr lang="de-DE" sz="2200" dirty="0"/>
          </a:p>
          <a:p>
            <a:r>
              <a:rPr lang="en-GB" b="1" dirty="0"/>
              <a:t>Project Number: 2018-1-DE02-KA204-005014</a:t>
            </a:r>
            <a:endParaRPr lang="de-DE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n" dirty="0"/>
          </a:p>
        </p:txBody>
      </p:sp>
      <p:pic>
        <p:nvPicPr>
          <p:cNvPr id="2" name="Picture 2" descr="NGEnvironment-Logo-768x7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88" y="1189914"/>
            <a:ext cx="2254506" cy="22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3" descr="logosbeneficaireserasmusleft_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32" y="6169373"/>
            <a:ext cx="2838450" cy="62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7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0"/>
            <a:ext cx="493776" cy="4399788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1750822" y="489808"/>
            <a:ext cx="5886740" cy="5447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de-DE" sz="3540" spc="10" dirty="0">
                <a:latin typeface="Centaur"/>
                <a:cs typeface="Centaur"/>
              </a:rPr>
              <a:t>The Timeline for NGEnvironment </a:t>
            </a:r>
            <a:endParaRPr sz="3500" dirty="0">
              <a:latin typeface="Centaur"/>
              <a:cs typeface="Centaur"/>
            </a:endParaRP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22" y="6328743"/>
            <a:ext cx="2386584" cy="524684"/>
          </a:xfrm>
          <a:prstGeom prst="rect">
            <a:avLst/>
          </a:prstGeom>
        </p:spPr>
      </p:pic>
      <p:sp>
        <p:nvSpPr>
          <p:cNvPr id="58" name="Textfeld 57"/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</a:t>
            </a:r>
          </a:p>
        </p:txBody>
      </p:sp>
      <p:sp>
        <p:nvSpPr>
          <p:cNvPr id="49" name="Rechteck 48"/>
          <p:cNvSpPr/>
          <p:nvPr/>
        </p:nvSpPr>
        <p:spPr>
          <a:xfrm>
            <a:off x="1392934" y="1066800"/>
            <a:ext cx="8403388" cy="571499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2541381" y="1598918"/>
            <a:ext cx="6873249" cy="48112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">
            <a:solidFill>
              <a:srgbClr val="44444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</a:t>
            </a:r>
            <a:endParaRPr lang="de-DE" sz="1200"/>
          </a:p>
        </p:txBody>
      </p:sp>
      <p:sp>
        <p:nvSpPr>
          <p:cNvPr id="59" name="Rectangle 40" descr="01 Jan '14"/>
          <p:cNvSpPr>
            <a:spLocks noChangeArrowheads="1"/>
          </p:cNvSpPr>
          <p:nvPr/>
        </p:nvSpPr>
        <p:spPr bwMode="auto">
          <a:xfrm>
            <a:off x="1320223" y="1512025"/>
            <a:ext cx="935949" cy="57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Start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1000" dirty="0">
                <a:latin typeface="Arial" pitchFamily="34" charset="0"/>
                <a:cs typeface="Arial" pitchFamily="34" charset="0"/>
              </a:rPr>
            </a:br>
            <a:r>
              <a:rPr lang="de-DE" altLang="de-DE" sz="1000" dirty="0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01 Sep'18</a:t>
            </a:r>
            <a:endParaRPr lang="de-DE" altLang="de-DE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oup 36"/>
          <p:cNvGrpSpPr>
            <a:grpSpLocks/>
          </p:cNvGrpSpPr>
          <p:nvPr/>
        </p:nvGrpSpPr>
        <p:grpSpPr bwMode="auto">
          <a:xfrm>
            <a:off x="9337144" y="6298822"/>
            <a:ext cx="155904" cy="303261"/>
            <a:chOff x="0" y="0"/>
            <a:chExt cx="100" cy="100"/>
          </a:xfrm>
        </p:grpSpPr>
        <p:sp>
          <p:nvSpPr>
            <p:cNvPr id="80" name="Freeform 38"/>
            <p:cNvSpPr>
              <a:spLocks noChangeArrowheads="1"/>
            </p:cNvSpPr>
            <p:nvPr/>
          </p:nvSpPr>
          <p:spPr bwMode="auto">
            <a:xfrm>
              <a:off x="0" y="0"/>
              <a:ext cx="100" cy="100"/>
            </a:xfrm>
            <a:custGeom>
              <a:avLst/>
              <a:gdLst>
                <a:gd name="T0" fmla="*/ 50 w 100"/>
                <a:gd name="T1" fmla="*/ 0 h 100"/>
                <a:gd name="T2" fmla="*/ 100 w 100"/>
                <a:gd name="T3" fmla="*/ 50 h 100"/>
                <a:gd name="T4" fmla="*/ 50 w 100"/>
                <a:gd name="T5" fmla="*/ 100 h 100"/>
                <a:gd name="T6" fmla="*/ 0 w 100"/>
                <a:gd name="T7" fmla="*/ 50 h 100"/>
                <a:gd name="T8" fmla="*/ 50 w 10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100" y="50"/>
                  </a:lnTo>
                  <a:lnTo>
                    <a:pt x="50" y="100"/>
                  </a:lnTo>
                  <a:lnTo>
                    <a:pt x="0" y="5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  <p:sp>
          <p:nvSpPr>
            <p:cNvPr id="81" name="Freeform 37"/>
            <p:cNvSpPr>
              <a:spLocks noChangeArrowheads="1"/>
            </p:cNvSpPr>
            <p:nvPr/>
          </p:nvSpPr>
          <p:spPr bwMode="auto">
            <a:xfrm>
              <a:off x="25" y="2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</a:path>
              </a:pathLst>
            </a:custGeom>
            <a:solidFill>
              <a:srgbClr val="444444"/>
            </a:solidFill>
            <a:ln w="1">
              <a:solidFill>
                <a:srgbClr val="44444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</p:grpSp>
      <p:grpSp>
        <p:nvGrpSpPr>
          <p:cNvPr id="82" name="Group 31"/>
          <p:cNvGrpSpPr>
            <a:grpSpLocks/>
          </p:cNvGrpSpPr>
          <p:nvPr/>
        </p:nvGrpSpPr>
        <p:grpSpPr bwMode="auto">
          <a:xfrm>
            <a:off x="6629400" y="6305321"/>
            <a:ext cx="155904" cy="303261"/>
            <a:chOff x="0" y="0"/>
            <a:chExt cx="100" cy="100"/>
          </a:xfrm>
        </p:grpSpPr>
        <p:sp>
          <p:nvSpPr>
            <p:cNvPr id="83" name="Freeform 33"/>
            <p:cNvSpPr>
              <a:spLocks noChangeArrowheads="1"/>
            </p:cNvSpPr>
            <p:nvPr/>
          </p:nvSpPr>
          <p:spPr bwMode="auto">
            <a:xfrm>
              <a:off x="0" y="0"/>
              <a:ext cx="100" cy="100"/>
            </a:xfrm>
            <a:custGeom>
              <a:avLst/>
              <a:gdLst>
                <a:gd name="T0" fmla="*/ 50 w 100"/>
                <a:gd name="T1" fmla="*/ 0 h 100"/>
                <a:gd name="T2" fmla="*/ 100 w 100"/>
                <a:gd name="T3" fmla="*/ 50 h 100"/>
                <a:gd name="T4" fmla="*/ 50 w 100"/>
                <a:gd name="T5" fmla="*/ 100 h 100"/>
                <a:gd name="T6" fmla="*/ 0 w 100"/>
                <a:gd name="T7" fmla="*/ 50 h 100"/>
                <a:gd name="T8" fmla="*/ 50 w 10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100" y="50"/>
                  </a:lnTo>
                  <a:lnTo>
                    <a:pt x="50" y="100"/>
                  </a:lnTo>
                  <a:lnTo>
                    <a:pt x="0" y="5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  <p:sp>
          <p:nvSpPr>
            <p:cNvPr id="84" name="Freeform 32"/>
            <p:cNvSpPr>
              <a:spLocks noChangeArrowheads="1"/>
            </p:cNvSpPr>
            <p:nvPr/>
          </p:nvSpPr>
          <p:spPr bwMode="auto">
            <a:xfrm>
              <a:off x="25" y="2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</a:path>
              </a:pathLst>
            </a:custGeom>
            <a:solidFill>
              <a:srgbClr val="444444"/>
            </a:solidFill>
            <a:ln w="1">
              <a:solidFill>
                <a:srgbClr val="44444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</p:grpSp>
      <p:grpSp>
        <p:nvGrpSpPr>
          <p:cNvPr id="88" name="Group 24"/>
          <p:cNvGrpSpPr>
            <a:grpSpLocks/>
          </p:cNvGrpSpPr>
          <p:nvPr/>
        </p:nvGrpSpPr>
        <p:grpSpPr bwMode="auto">
          <a:xfrm>
            <a:off x="4360549" y="6300167"/>
            <a:ext cx="155904" cy="303261"/>
            <a:chOff x="0" y="0"/>
            <a:chExt cx="100" cy="100"/>
          </a:xfrm>
        </p:grpSpPr>
        <p:sp>
          <p:nvSpPr>
            <p:cNvPr id="92" name="Freeform 26"/>
            <p:cNvSpPr>
              <a:spLocks noChangeArrowheads="1"/>
            </p:cNvSpPr>
            <p:nvPr/>
          </p:nvSpPr>
          <p:spPr bwMode="auto">
            <a:xfrm>
              <a:off x="0" y="0"/>
              <a:ext cx="100" cy="100"/>
            </a:xfrm>
            <a:custGeom>
              <a:avLst/>
              <a:gdLst>
                <a:gd name="T0" fmla="*/ 50 w 100"/>
                <a:gd name="T1" fmla="*/ 0 h 100"/>
                <a:gd name="T2" fmla="*/ 100 w 100"/>
                <a:gd name="T3" fmla="*/ 50 h 100"/>
                <a:gd name="T4" fmla="*/ 50 w 100"/>
                <a:gd name="T5" fmla="*/ 100 h 100"/>
                <a:gd name="T6" fmla="*/ 0 w 100"/>
                <a:gd name="T7" fmla="*/ 50 h 100"/>
                <a:gd name="T8" fmla="*/ 50 w 10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100" y="50"/>
                  </a:lnTo>
                  <a:lnTo>
                    <a:pt x="50" y="100"/>
                  </a:lnTo>
                  <a:lnTo>
                    <a:pt x="0" y="5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  <p:sp>
          <p:nvSpPr>
            <p:cNvPr id="93" name="Freeform 25"/>
            <p:cNvSpPr>
              <a:spLocks noChangeArrowheads="1"/>
            </p:cNvSpPr>
            <p:nvPr/>
          </p:nvSpPr>
          <p:spPr bwMode="auto">
            <a:xfrm>
              <a:off x="25" y="2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</a:path>
              </a:pathLst>
            </a:custGeom>
            <a:solidFill>
              <a:srgbClr val="444444"/>
            </a:solidFill>
            <a:ln w="1">
              <a:solidFill>
                <a:srgbClr val="44444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</p:grpSp>
      <p:sp>
        <p:nvSpPr>
          <p:cNvPr id="94" name="Rectangle 15" descr="Technical Development&#10;01 Jul '14 - 30 Jul '15"/>
          <p:cNvSpPr>
            <a:spLocks noChangeArrowheads="1"/>
          </p:cNvSpPr>
          <p:nvPr/>
        </p:nvSpPr>
        <p:spPr bwMode="auto">
          <a:xfrm>
            <a:off x="3723130" y="3218530"/>
            <a:ext cx="4326361" cy="439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 err="1">
                <a:solidFill>
                  <a:schemeClr val="tx1"/>
                </a:solidFill>
                <a:cs typeface="Segoe UI" pitchFamily="34" charset="0"/>
              </a:rPr>
              <a:t>Intellectual</a:t>
            </a: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 Output 3: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Nov'18 - Jan'21</a:t>
            </a: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5" name="Rectangle 14" descr="Dissemination&#10;04 Feb '14 - 31 Dec '15"/>
          <p:cNvSpPr>
            <a:spLocks noChangeArrowheads="1"/>
          </p:cNvSpPr>
          <p:nvPr/>
        </p:nvSpPr>
        <p:spPr bwMode="auto">
          <a:xfrm>
            <a:off x="3723130" y="2671066"/>
            <a:ext cx="1534669" cy="477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 err="1">
                <a:solidFill>
                  <a:schemeClr val="tx1"/>
                </a:solidFill>
                <a:cs typeface="Segoe UI" pitchFamily="34" charset="0"/>
              </a:rPr>
              <a:t>Intellectual</a:t>
            </a: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 Output 2: </a:t>
            </a: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Nov'18- August‚19</a:t>
            </a: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6" name="Rectangle 13" descr="Evaluation &amp; QA&#10;01 Jan '14 - 31 Dec '15"/>
          <p:cNvSpPr>
            <a:spLocks noChangeArrowheads="1"/>
          </p:cNvSpPr>
          <p:nvPr/>
        </p:nvSpPr>
        <p:spPr bwMode="auto">
          <a:xfrm>
            <a:off x="2590800" y="2156070"/>
            <a:ext cx="1941373" cy="434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 err="1">
                <a:solidFill>
                  <a:schemeClr val="tx1"/>
                </a:solidFill>
                <a:cs typeface="Segoe UI" pitchFamily="34" charset="0"/>
              </a:rPr>
              <a:t>Intellectual</a:t>
            </a: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 Output 1:</a:t>
            </a:r>
            <a:endParaRPr lang="de-DE" altLang="de-DE" sz="1100" dirty="0">
              <a:solidFill>
                <a:schemeClr val="tx1"/>
              </a:solidFill>
              <a:cs typeface="Segoe U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Sep'18 – May'19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7" name="Rectangle 12" descr="Project Management&#10;01 Jan '14 - 31 Dec '15"/>
          <p:cNvSpPr>
            <a:spLocks noChangeArrowheads="1"/>
          </p:cNvSpPr>
          <p:nvPr/>
        </p:nvSpPr>
        <p:spPr bwMode="auto">
          <a:xfrm>
            <a:off x="2548133" y="1688067"/>
            <a:ext cx="6859744" cy="412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Project Management</a:t>
            </a:r>
            <a:r>
              <a:rPr lang="de-DE" altLang="de-DE" sz="1400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de-DE" altLang="de-DE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Sep '18 – Aug 21</a:t>
            </a: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8" name="Rectangle 11" descr="1st Quarter"/>
          <p:cNvSpPr>
            <a:spLocks noChangeArrowheads="1"/>
          </p:cNvSpPr>
          <p:nvPr/>
        </p:nvSpPr>
        <p:spPr bwMode="auto">
          <a:xfrm>
            <a:off x="2452122" y="1310229"/>
            <a:ext cx="519678" cy="2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575" tIns="0" rIns="0" bIns="0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1st </a:t>
            </a:r>
            <a:r>
              <a:rPr lang="de-DE" altLang="de-DE" sz="1000" dirty="0" err="1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Quarter</a:t>
            </a:r>
            <a:endParaRPr lang="de-DE" alt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Freeform 10"/>
          <p:cNvSpPr>
            <a:spLocks noChangeArrowheads="1"/>
          </p:cNvSpPr>
          <p:nvPr/>
        </p:nvSpPr>
        <p:spPr bwMode="auto">
          <a:xfrm flipH="1">
            <a:off x="2337732" y="1360775"/>
            <a:ext cx="45719" cy="235870"/>
          </a:xfrm>
          <a:custGeom>
            <a:avLst/>
            <a:gdLst>
              <a:gd name="T0" fmla="*/ 14 h 14"/>
              <a:gd name="T1" fmla="*/ 0 h 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">
                <a:moveTo>
                  <a:pt x="0" y="14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1">
            <a:solidFill>
              <a:srgbClr val="4444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/>
          </a:p>
        </p:txBody>
      </p:sp>
      <p:sp>
        <p:nvSpPr>
          <p:cNvPr id="100" name="Rectangle 9" descr="3rd Quarter"/>
          <p:cNvSpPr>
            <a:spLocks noChangeArrowheads="1"/>
          </p:cNvSpPr>
          <p:nvPr/>
        </p:nvSpPr>
        <p:spPr bwMode="auto">
          <a:xfrm>
            <a:off x="4191000" y="1310229"/>
            <a:ext cx="537001" cy="2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575" tIns="0" rIns="0" bIns="0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2nd </a:t>
            </a:r>
            <a:r>
              <a:rPr lang="de-DE" altLang="de-DE" sz="1000" dirty="0" err="1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Quarter</a:t>
            </a:r>
            <a:endParaRPr lang="de-DE" alt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Freeform 8"/>
          <p:cNvSpPr>
            <a:spLocks noChangeArrowheads="1"/>
          </p:cNvSpPr>
          <p:nvPr/>
        </p:nvSpPr>
        <p:spPr bwMode="auto">
          <a:xfrm flipH="1">
            <a:off x="4100643" y="1360775"/>
            <a:ext cx="45719" cy="235870"/>
          </a:xfrm>
          <a:custGeom>
            <a:avLst/>
            <a:gdLst>
              <a:gd name="T0" fmla="*/ 14 h 14"/>
              <a:gd name="T1" fmla="*/ 0 h 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">
                <a:moveTo>
                  <a:pt x="0" y="14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1">
            <a:solidFill>
              <a:srgbClr val="4444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/>
          </a:p>
        </p:txBody>
      </p:sp>
      <p:sp>
        <p:nvSpPr>
          <p:cNvPr id="102" name="Rectangle 7" descr="1st Quarter"/>
          <p:cNvSpPr>
            <a:spLocks noChangeArrowheads="1"/>
          </p:cNvSpPr>
          <p:nvPr/>
        </p:nvSpPr>
        <p:spPr bwMode="auto">
          <a:xfrm>
            <a:off x="5943600" y="1310229"/>
            <a:ext cx="519678" cy="2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575" tIns="0" rIns="0" bIns="0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3rd </a:t>
            </a:r>
            <a:r>
              <a:rPr lang="de-DE" altLang="de-DE" sz="1000" dirty="0" err="1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Quarter</a:t>
            </a:r>
            <a:endParaRPr lang="de-DE" alt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Freeform 6"/>
          <p:cNvSpPr>
            <a:spLocks noChangeArrowheads="1"/>
          </p:cNvSpPr>
          <p:nvPr/>
        </p:nvSpPr>
        <p:spPr bwMode="auto">
          <a:xfrm flipH="1">
            <a:off x="5890400" y="1360775"/>
            <a:ext cx="45719" cy="235870"/>
          </a:xfrm>
          <a:custGeom>
            <a:avLst/>
            <a:gdLst>
              <a:gd name="T0" fmla="*/ 14 h 14"/>
              <a:gd name="T1" fmla="*/ 0 h 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">
                <a:moveTo>
                  <a:pt x="0" y="14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1">
            <a:solidFill>
              <a:srgbClr val="4444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/>
          </a:p>
        </p:txBody>
      </p:sp>
      <p:sp>
        <p:nvSpPr>
          <p:cNvPr id="104" name="Rectangle 5" descr="3rd Quarter"/>
          <p:cNvSpPr>
            <a:spLocks noChangeArrowheads="1"/>
          </p:cNvSpPr>
          <p:nvPr/>
        </p:nvSpPr>
        <p:spPr bwMode="auto">
          <a:xfrm>
            <a:off x="8987999" y="1310229"/>
            <a:ext cx="537001" cy="2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575" tIns="0" rIns="0" bIns="0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4th </a:t>
            </a:r>
            <a:r>
              <a:rPr lang="de-DE" altLang="de-DE" sz="1000" dirty="0" err="1">
                <a:solidFill>
                  <a:srgbClr val="444444"/>
                </a:solidFill>
                <a:latin typeface="Segoe UI" pitchFamily="34" charset="0"/>
                <a:cs typeface="Segoe UI" pitchFamily="34" charset="0"/>
              </a:rPr>
              <a:t>Quarter</a:t>
            </a:r>
            <a:endParaRPr lang="de-DE" alt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Freeform 4"/>
          <p:cNvSpPr>
            <a:spLocks noChangeArrowheads="1"/>
          </p:cNvSpPr>
          <p:nvPr/>
        </p:nvSpPr>
        <p:spPr bwMode="auto">
          <a:xfrm flipH="1">
            <a:off x="7644360" y="1360775"/>
            <a:ext cx="45719" cy="235870"/>
          </a:xfrm>
          <a:custGeom>
            <a:avLst/>
            <a:gdLst>
              <a:gd name="T0" fmla="*/ 14 h 14"/>
              <a:gd name="T1" fmla="*/ 0 h 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">
                <a:moveTo>
                  <a:pt x="0" y="14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1">
            <a:solidFill>
              <a:srgbClr val="4444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/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 flipH="1">
            <a:off x="9434118" y="1310229"/>
            <a:ext cx="45719" cy="2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575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 sz="1200"/>
          </a:p>
        </p:txBody>
      </p:sp>
      <p:sp>
        <p:nvSpPr>
          <p:cNvPr id="107" name="Freeform 2"/>
          <p:cNvSpPr>
            <a:spLocks noChangeArrowheads="1"/>
          </p:cNvSpPr>
          <p:nvPr/>
        </p:nvSpPr>
        <p:spPr bwMode="auto">
          <a:xfrm flipH="1">
            <a:off x="9434118" y="1360775"/>
            <a:ext cx="45719" cy="235870"/>
          </a:xfrm>
          <a:custGeom>
            <a:avLst/>
            <a:gdLst>
              <a:gd name="T0" fmla="*/ 14 h 14"/>
              <a:gd name="T1" fmla="*/ 0 h 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">
                <a:moveTo>
                  <a:pt x="0" y="14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1">
            <a:solidFill>
              <a:srgbClr val="44444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/>
          </a:p>
        </p:txBody>
      </p:sp>
      <p:grpSp>
        <p:nvGrpSpPr>
          <p:cNvPr id="108" name="Group 24"/>
          <p:cNvGrpSpPr>
            <a:grpSpLocks/>
          </p:cNvGrpSpPr>
          <p:nvPr/>
        </p:nvGrpSpPr>
        <p:grpSpPr bwMode="auto">
          <a:xfrm>
            <a:off x="2551859" y="6284389"/>
            <a:ext cx="155904" cy="303261"/>
            <a:chOff x="0" y="0"/>
            <a:chExt cx="100" cy="100"/>
          </a:xfrm>
        </p:grpSpPr>
        <p:sp>
          <p:nvSpPr>
            <p:cNvPr id="109" name="Freeform 26"/>
            <p:cNvSpPr>
              <a:spLocks noChangeArrowheads="1"/>
            </p:cNvSpPr>
            <p:nvPr/>
          </p:nvSpPr>
          <p:spPr bwMode="auto">
            <a:xfrm>
              <a:off x="0" y="0"/>
              <a:ext cx="100" cy="100"/>
            </a:xfrm>
            <a:custGeom>
              <a:avLst/>
              <a:gdLst>
                <a:gd name="T0" fmla="*/ 50 w 100"/>
                <a:gd name="T1" fmla="*/ 0 h 100"/>
                <a:gd name="T2" fmla="*/ 100 w 100"/>
                <a:gd name="T3" fmla="*/ 50 h 100"/>
                <a:gd name="T4" fmla="*/ 50 w 100"/>
                <a:gd name="T5" fmla="*/ 100 h 100"/>
                <a:gd name="T6" fmla="*/ 0 w 100"/>
                <a:gd name="T7" fmla="*/ 50 h 100"/>
                <a:gd name="T8" fmla="*/ 50 w 10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100" y="50"/>
                  </a:lnTo>
                  <a:lnTo>
                    <a:pt x="50" y="100"/>
                  </a:lnTo>
                  <a:lnTo>
                    <a:pt x="0" y="5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  <p:sp>
          <p:nvSpPr>
            <p:cNvPr id="110" name="Freeform 25"/>
            <p:cNvSpPr>
              <a:spLocks noChangeArrowheads="1"/>
            </p:cNvSpPr>
            <p:nvPr/>
          </p:nvSpPr>
          <p:spPr bwMode="auto">
            <a:xfrm>
              <a:off x="25" y="2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</a:path>
              </a:pathLst>
            </a:custGeom>
            <a:solidFill>
              <a:srgbClr val="444444"/>
            </a:solidFill>
            <a:ln w="1">
              <a:solidFill>
                <a:srgbClr val="44444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</p:grpSp>
      <p:cxnSp>
        <p:nvCxnSpPr>
          <p:cNvPr id="111" name="Gerader Verbinder 110"/>
          <p:cNvCxnSpPr/>
          <p:nvPr/>
        </p:nvCxnSpPr>
        <p:spPr>
          <a:xfrm>
            <a:off x="2362200" y="1323125"/>
            <a:ext cx="0" cy="52854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2402223" y="976387"/>
            <a:ext cx="77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2018</a:t>
            </a:r>
          </a:p>
        </p:txBody>
      </p:sp>
      <p:sp>
        <p:nvSpPr>
          <p:cNvPr id="113" name="Textfeld 112"/>
          <p:cNvSpPr txBox="1"/>
          <p:nvPr/>
        </p:nvSpPr>
        <p:spPr>
          <a:xfrm>
            <a:off x="4241713" y="976095"/>
            <a:ext cx="77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2019</a:t>
            </a:r>
          </a:p>
        </p:txBody>
      </p:sp>
      <p:sp>
        <p:nvSpPr>
          <p:cNvPr id="114" name="Textfeld 113"/>
          <p:cNvSpPr txBox="1"/>
          <p:nvPr/>
        </p:nvSpPr>
        <p:spPr>
          <a:xfrm>
            <a:off x="6080927" y="958926"/>
            <a:ext cx="77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2020</a:t>
            </a:r>
          </a:p>
        </p:txBody>
      </p:sp>
      <p:sp>
        <p:nvSpPr>
          <p:cNvPr id="115" name="Textfeld 114"/>
          <p:cNvSpPr txBox="1"/>
          <p:nvPr/>
        </p:nvSpPr>
        <p:spPr>
          <a:xfrm>
            <a:off x="4268572" y="6324600"/>
            <a:ext cx="836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/>
              <a:t>Nov</a:t>
            </a:r>
          </a:p>
          <a:p>
            <a:pPr algn="ctr"/>
            <a:r>
              <a:rPr lang="de-DE" sz="1300" dirty="0"/>
              <a:t>2018</a:t>
            </a:r>
          </a:p>
        </p:txBody>
      </p:sp>
      <p:sp>
        <p:nvSpPr>
          <p:cNvPr id="116" name="Textfeld 115"/>
          <p:cNvSpPr txBox="1"/>
          <p:nvPr/>
        </p:nvSpPr>
        <p:spPr>
          <a:xfrm>
            <a:off x="8763000" y="6324600"/>
            <a:ext cx="836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/>
              <a:t>Aug</a:t>
            </a:r>
            <a:br>
              <a:rPr lang="de-DE" sz="1300" dirty="0"/>
            </a:br>
            <a:r>
              <a:rPr lang="de-DE" sz="1300" dirty="0"/>
              <a:t>2021</a:t>
            </a:r>
          </a:p>
        </p:txBody>
      </p:sp>
      <p:sp>
        <p:nvSpPr>
          <p:cNvPr id="117" name="Textfeld 116"/>
          <p:cNvSpPr txBox="1"/>
          <p:nvPr/>
        </p:nvSpPr>
        <p:spPr>
          <a:xfrm>
            <a:off x="1295400" y="5638800"/>
            <a:ext cx="1255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/>
              <a:t>Start of the</a:t>
            </a:r>
            <a:br>
              <a:rPr lang="de-DE" sz="1300" dirty="0"/>
            </a:br>
            <a:r>
              <a:rPr lang="de-DE" sz="1300" dirty="0"/>
              <a:t>project</a:t>
            </a:r>
          </a:p>
          <a:p>
            <a:pPr algn="ctr"/>
            <a:r>
              <a:rPr lang="de-DE" sz="1300" dirty="0"/>
              <a:t>September 2018</a:t>
            </a:r>
          </a:p>
        </p:txBody>
      </p:sp>
      <p:sp>
        <p:nvSpPr>
          <p:cNvPr id="118" name="Rectangle 15" descr="Technical Development&#10;01 Jul '14 - 30 Jul '15"/>
          <p:cNvSpPr>
            <a:spLocks noChangeArrowheads="1"/>
          </p:cNvSpPr>
          <p:nvPr/>
        </p:nvSpPr>
        <p:spPr bwMode="auto">
          <a:xfrm>
            <a:off x="3723130" y="3733800"/>
            <a:ext cx="5710988" cy="3650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 err="1">
                <a:solidFill>
                  <a:schemeClr val="tx1"/>
                </a:solidFill>
                <a:cs typeface="Segoe UI" pitchFamily="34" charset="0"/>
              </a:rPr>
              <a:t>Intellectual</a:t>
            </a: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 Output 4:  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Nov'18 - Aug'21</a:t>
            </a: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9" name="Rectangle 15" descr="Technical Development&#10;01 Jul '14 - 30 Jul '15"/>
          <p:cNvSpPr>
            <a:spLocks noChangeArrowheads="1"/>
          </p:cNvSpPr>
          <p:nvPr/>
        </p:nvSpPr>
        <p:spPr bwMode="auto">
          <a:xfrm>
            <a:off x="3602734" y="4191000"/>
            <a:ext cx="5773386" cy="334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 err="1">
                <a:solidFill>
                  <a:schemeClr val="tx1"/>
                </a:solidFill>
                <a:cs typeface="Segoe UI" pitchFamily="34" charset="0"/>
              </a:rPr>
              <a:t>Intellectual</a:t>
            </a: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 Output 5:  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Oct´18- Aug‘21</a:t>
            </a: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20" name="Group 24"/>
          <p:cNvGrpSpPr>
            <a:grpSpLocks/>
          </p:cNvGrpSpPr>
          <p:nvPr/>
        </p:nvGrpSpPr>
        <p:grpSpPr bwMode="auto">
          <a:xfrm>
            <a:off x="7572100" y="6298822"/>
            <a:ext cx="155904" cy="303261"/>
            <a:chOff x="0" y="0"/>
            <a:chExt cx="100" cy="100"/>
          </a:xfrm>
        </p:grpSpPr>
        <p:sp>
          <p:nvSpPr>
            <p:cNvPr id="121" name="Freeform 26"/>
            <p:cNvSpPr>
              <a:spLocks noChangeArrowheads="1"/>
            </p:cNvSpPr>
            <p:nvPr/>
          </p:nvSpPr>
          <p:spPr bwMode="auto">
            <a:xfrm>
              <a:off x="0" y="0"/>
              <a:ext cx="100" cy="100"/>
            </a:xfrm>
            <a:custGeom>
              <a:avLst/>
              <a:gdLst>
                <a:gd name="T0" fmla="*/ 50 w 100"/>
                <a:gd name="T1" fmla="*/ 0 h 100"/>
                <a:gd name="T2" fmla="*/ 100 w 100"/>
                <a:gd name="T3" fmla="*/ 50 h 100"/>
                <a:gd name="T4" fmla="*/ 50 w 100"/>
                <a:gd name="T5" fmla="*/ 100 h 100"/>
                <a:gd name="T6" fmla="*/ 0 w 100"/>
                <a:gd name="T7" fmla="*/ 50 h 100"/>
                <a:gd name="T8" fmla="*/ 50 w 10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100" y="50"/>
                  </a:lnTo>
                  <a:lnTo>
                    <a:pt x="50" y="100"/>
                  </a:lnTo>
                  <a:lnTo>
                    <a:pt x="0" y="5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  <p:sp>
          <p:nvSpPr>
            <p:cNvPr id="122" name="Freeform 25"/>
            <p:cNvSpPr>
              <a:spLocks noChangeArrowheads="1"/>
            </p:cNvSpPr>
            <p:nvPr/>
          </p:nvSpPr>
          <p:spPr bwMode="auto">
            <a:xfrm>
              <a:off x="25" y="2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</a:path>
              </a:pathLst>
            </a:custGeom>
            <a:solidFill>
              <a:srgbClr val="444444"/>
            </a:solidFill>
            <a:ln w="1">
              <a:solidFill>
                <a:srgbClr val="44444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00"/>
            </a:p>
          </p:txBody>
        </p:sp>
      </p:grpSp>
      <p:sp>
        <p:nvSpPr>
          <p:cNvPr id="123" name="Textfeld 122"/>
          <p:cNvSpPr txBox="1"/>
          <p:nvPr/>
        </p:nvSpPr>
        <p:spPr>
          <a:xfrm>
            <a:off x="7468972" y="6324600"/>
            <a:ext cx="836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/>
              <a:t>Jan</a:t>
            </a:r>
          </a:p>
          <a:p>
            <a:pPr algn="ctr"/>
            <a:r>
              <a:rPr lang="de-DE" sz="1300" dirty="0"/>
              <a:t>2021</a:t>
            </a:r>
          </a:p>
        </p:txBody>
      </p:sp>
      <p:sp>
        <p:nvSpPr>
          <p:cNvPr id="124" name="Textfeld 123"/>
          <p:cNvSpPr txBox="1"/>
          <p:nvPr/>
        </p:nvSpPr>
        <p:spPr>
          <a:xfrm>
            <a:off x="8546594" y="979143"/>
            <a:ext cx="77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2021</a:t>
            </a:r>
          </a:p>
        </p:txBody>
      </p:sp>
      <p:sp>
        <p:nvSpPr>
          <p:cNvPr id="125" name="Textfeld 124"/>
          <p:cNvSpPr txBox="1"/>
          <p:nvPr/>
        </p:nvSpPr>
        <p:spPr>
          <a:xfrm>
            <a:off x="2439772" y="6324600"/>
            <a:ext cx="836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/>
              <a:t>Sep</a:t>
            </a:r>
          </a:p>
          <a:p>
            <a:pPr algn="ctr"/>
            <a:r>
              <a:rPr lang="de-DE" sz="1300" dirty="0"/>
              <a:t>2018</a:t>
            </a:r>
          </a:p>
        </p:txBody>
      </p:sp>
      <p:sp>
        <p:nvSpPr>
          <p:cNvPr id="126" name="Rectangle 15" descr="Technical Development&#10;01 Jul '14 - 30 Jul '15"/>
          <p:cNvSpPr>
            <a:spLocks noChangeArrowheads="1"/>
          </p:cNvSpPr>
          <p:nvPr/>
        </p:nvSpPr>
        <p:spPr bwMode="auto">
          <a:xfrm>
            <a:off x="3884769" y="4618540"/>
            <a:ext cx="5432678" cy="334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 err="1">
                <a:solidFill>
                  <a:schemeClr val="tx1"/>
                </a:solidFill>
                <a:cs typeface="Segoe UI" pitchFamily="34" charset="0"/>
              </a:rPr>
              <a:t>Intellectual</a:t>
            </a: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 Output 6:  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Dec´18- July‘21</a:t>
            </a: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7" name="Rectangle 15" descr="Technical Development&#10;01 Jul '14 - 30 Jul '15"/>
          <p:cNvSpPr>
            <a:spLocks noChangeArrowheads="1"/>
          </p:cNvSpPr>
          <p:nvPr/>
        </p:nvSpPr>
        <p:spPr bwMode="auto">
          <a:xfrm>
            <a:off x="6705600" y="5024747"/>
            <a:ext cx="2438400" cy="334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 err="1">
                <a:solidFill>
                  <a:schemeClr val="tx1"/>
                </a:solidFill>
                <a:cs typeface="Segoe UI" pitchFamily="34" charset="0"/>
              </a:rPr>
              <a:t>Intellectual</a:t>
            </a: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 Output 7:  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Aug´20- June‘21</a:t>
            </a: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8" name="Rectangle 15" descr="Technical Development&#10;01 Jul '14 - 30 Jul '15"/>
          <p:cNvSpPr>
            <a:spLocks noChangeArrowheads="1"/>
          </p:cNvSpPr>
          <p:nvPr/>
        </p:nvSpPr>
        <p:spPr bwMode="auto">
          <a:xfrm>
            <a:off x="6705600" y="5456711"/>
            <a:ext cx="2438400" cy="334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 err="1">
                <a:solidFill>
                  <a:schemeClr val="tx1"/>
                </a:solidFill>
                <a:cs typeface="Segoe UI" pitchFamily="34" charset="0"/>
              </a:rPr>
              <a:t>Intellectual</a:t>
            </a: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 Output 8:  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Aug´20- June‘21</a:t>
            </a: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0" name="Rectangle 15" descr="Technical Development&#10;01 Jul '14 - 30 Jul '15"/>
          <p:cNvSpPr>
            <a:spLocks noChangeArrowheads="1"/>
          </p:cNvSpPr>
          <p:nvPr/>
        </p:nvSpPr>
        <p:spPr bwMode="auto">
          <a:xfrm>
            <a:off x="7391400" y="5837711"/>
            <a:ext cx="1981200" cy="334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5251" tIns="9525" rIns="9525" bIns="952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dirty="0" err="1">
                <a:solidFill>
                  <a:schemeClr val="tx1"/>
                </a:solidFill>
                <a:cs typeface="Segoe UI" pitchFamily="34" charset="0"/>
              </a:rPr>
              <a:t>Intellectual</a:t>
            </a:r>
            <a:r>
              <a:rPr lang="de-DE" altLang="de-DE" sz="1100" b="1" dirty="0">
                <a:solidFill>
                  <a:schemeClr val="tx1"/>
                </a:solidFill>
                <a:cs typeface="Segoe UI" pitchFamily="34" charset="0"/>
              </a:rPr>
              <a:t> Output 9:  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chemeClr val="tx1"/>
                </a:solidFill>
                <a:cs typeface="Segoe UI" pitchFamily="34" charset="0"/>
              </a:rPr>
              <a:t>Dec´20- Aug‘21</a:t>
            </a:r>
            <a:endParaRPr lang="de-DE" altLang="de-DE" sz="3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6096000" y="6324600"/>
            <a:ext cx="836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/>
              <a:t>Aug</a:t>
            </a:r>
          </a:p>
          <a:p>
            <a:pPr algn="ctr"/>
            <a:r>
              <a:rPr lang="de-DE" sz="13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4520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0"/>
            <a:ext cx="493776" cy="4399788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82880" cy="6857999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1726938" y="503019"/>
            <a:ext cx="6892849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de-DE" sz="3600" spc="10" dirty="0">
                <a:solidFill>
                  <a:srgbClr val="323232"/>
                </a:solidFill>
                <a:latin typeface="Centaur"/>
                <a:cs typeface="Centaur"/>
              </a:rPr>
              <a:t>Overview on </a:t>
            </a:r>
            <a:r>
              <a:rPr lang="en-US" sz="3600" spc="10" dirty="0">
                <a:solidFill>
                  <a:srgbClr val="323232"/>
                </a:solidFill>
                <a:latin typeface="Centaur"/>
                <a:cs typeface="Centaur"/>
              </a:rPr>
              <a:t>the 9 Intellectual Outputs</a:t>
            </a:r>
          </a:p>
          <a:p>
            <a:endParaRPr lang="de-DE" sz="3600" spc="10" dirty="0">
              <a:solidFill>
                <a:srgbClr val="323232"/>
              </a:solidFill>
              <a:latin typeface="Centaur"/>
              <a:cs typeface="Centaur"/>
            </a:endParaRPr>
          </a:p>
        </p:txBody>
      </p:sp>
      <p:pic>
        <p:nvPicPr>
          <p:cNvPr id="42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84" y="6289334"/>
            <a:ext cx="2386584" cy="52468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sp>
        <p:nvSpPr>
          <p:cNvPr id="47" name="object 221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224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226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227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228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229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230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4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48" y="1097280"/>
            <a:ext cx="10032492" cy="656844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8" y="1143000"/>
            <a:ext cx="9459469" cy="640080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1117092"/>
            <a:ext cx="9916668" cy="541020"/>
          </a:xfrm>
          <a:prstGeom prst="rect">
            <a:avLst/>
          </a:prstGeom>
        </p:spPr>
      </p:pic>
      <p:sp>
        <p:nvSpPr>
          <p:cNvPr id="57" name="object 231"/>
          <p:cNvSpPr/>
          <p:nvPr/>
        </p:nvSpPr>
        <p:spPr>
          <a:xfrm>
            <a:off x="1618488" y="1112520"/>
            <a:ext cx="9925812" cy="550164"/>
          </a:xfrm>
          <a:custGeom>
            <a:avLst/>
            <a:gdLst/>
            <a:ahLst/>
            <a:cxnLst/>
            <a:rect l="l" t="t" r="r" b="b"/>
            <a:pathLst>
              <a:path w="9925812" h="550164">
                <a:moveTo>
                  <a:pt x="4572" y="94742"/>
                </a:moveTo>
                <a:cubicBezTo>
                  <a:pt x="4572" y="44958"/>
                  <a:pt x="44958" y="4572"/>
                  <a:pt x="94741" y="4572"/>
                </a:cubicBezTo>
                <a:lnTo>
                  <a:pt x="9831070" y="4572"/>
                </a:lnTo>
                <a:cubicBezTo>
                  <a:pt x="9880854" y="4572"/>
                  <a:pt x="9921240" y="44958"/>
                  <a:pt x="9921240" y="94742"/>
                </a:cubicBezTo>
                <a:lnTo>
                  <a:pt x="9921240" y="455422"/>
                </a:lnTo>
                <a:cubicBezTo>
                  <a:pt x="9921240" y="505206"/>
                  <a:pt x="9880854" y="545592"/>
                  <a:pt x="9831070" y="545592"/>
                </a:cubicBezTo>
                <a:lnTo>
                  <a:pt x="94741" y="545592"/>
                </a:lnTo>
                <a:cubicBezTo>
                  <a:pt x="44958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text 1"/>
          <p:cNvSpPr txBox="1"/>
          <p:nvPr/>
        </p:nvSpPr>
        <p:spPr>
          <a:xfrm>
            <a:off x="1741297" y="1227346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1</a:t>
            </a:r>
          </a:p>
        </p:txBody>
      </p:sp>
      <p:sp>
        <p:nvSpPr>
          <p:cNvPr id="59" name="text 1"/>
          <p:cNvSpPr txBox="1"/>
          <p:nvPr/>
        </p:nvSpPr>
        <p:spPr>
          <a:xfrm>
            <a:off x="2655697" y="1227346"/>
            <a:ext cx="155181" cy="2439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3112897" y="1227346"/>
            <a:ext cx="203639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Summary research</a:t>
            </a:r>
          </a:p>
        </p:txBody>
      </p:sp>
      <p:sp>
        <p:nvSpPr>
          <p:cNvPr id="61" name="text 1"/>
          <p:cNvSpPr txBox="1"/>
          <p:nvPr/>
        </p:nvSpPr>
        <p:spPr>
          <a:xfrm>
            <a:off x="10429367" y="1227346"/>
            <a:ext cx="370807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RC</a:t>
            </a:r>
          </a:p>
        </p:txBody>
      </p:sp>
      <p:pic>
        <p:nvPicPr>
          <p:cNvPr id="6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1735836"/>
            <a:ext cx="10034016" cy="656844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04" y="1781556"/>
            <a:ext cx="9674352" cy="640080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1755648"/>
            <a:ext cx="9918192" cy="541020"/>
          </a:xfrm>
          <a:prstGeom prst="rect">
            <a:avLst/>
          </a:prstGeom>
        </p:spPr>
      </p:pic>
      <p:sp>
        <p:nvSpPr>
          <p:cNvPr id="65" name="object 232"/>
          <p:cNvSpPr/>
          <p:nvPr/>
        </p:nvSpPr>
        <p:spPr>
          <a:xfrm>
            <a:off x="1714500" y="1751076"/>
            <a:ext cx="9927336" cy="550164"/>
          </a:xfrm>
          <a:custGeom>
            <a:avLst/>
            <a:gdLst/>
            <a:ahLst/>
            <a:cxnLst/>
            <a:rect l="l" t="t" r="r" b="b"/>
            <a:pathLst>
              <a:path w="9927336" h="550164">
                <a:moveTo>
                  <a:pt x="4572" y="94742"/>
                </a:moveTo>
                <a:cubicBezTo>
                  <a:pt x="4572" y="44958"/>
                  <a:pt x="44957" y="4572"/>
                  <a:pt x="94742" y="4572"/>
                </a:cubicBezTo>
                <a:lnTo>
                  <a:pt x="9832594" y="4572"/>
                </a:lnTo>
                <a:cubicBezTo>
                  <a:pt x="9882378" y="4572"/>
                  <a:pt x="9922764" y="44958"/>
                  <a:pt x="9922764" y="94742"/>
                </a:cubicBezTo>
                <a:lnTo>
                  <a:pt x="9922764" y="455422"/>
                </a:lnTo>
                <a:cubicBezTo>
                  <a:pt x="9922764" y="505206"/>
                  <a:pt x="9882378" y="545592"/>
                  <a:pt x="9832594" y="545592"/>
                </a:cubicBezTo>
                <a:lnTo>
                  <a:pt x="94742" y="545592"/>
                </a:lnTo>
                <a:cubicBezTo>
                  <a:pt x="44957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text 1"/>
          <p:cNvSpPr txBox="1"/>
          <p:nvPr/>
        </p:nvSpPr>
        <p:spPr>
          <a:xfrm>
            <a:off x="1837944" y="1866462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2</a:t>
            </a:r>
            <a:endParaRPr sz="2400" dirty="0">
              <a:latin typeface="Centaur" panose="02030504050205020304" pitchFamily="18" charset="0"/>
              <a:cs typeface="Century Gothic"/>
            </a:endParaRPr>
          </a:p>
        </p:txBody>
      </p:sp>
      <p:sp>
        <p:nvSpPr>
          <p:cNvPr id="67" name="text 1"/>
          <p:cNvSpPr txBox="1"/>
          <p:nvPr/>
        </p:nvSpPr>
        <p:spPr>
          <a:xfrm>
            <a:off x="2752344" y="1866462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8" name="text 1"/>
          <p:cNvSpPr txBox="1"/>
          <p:nvPr/>
        </p:nvSpPr>
        <p:spPr>
          <a:xfrm>
            <a:off x="3209798" y="1866462"/>
            <a:ext cx="4304833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Induction to Pedagogy for NGO staff</a:t>
            </a:r>
            <a:endParaRPr sz="2400" dirty="0">
              <a:latin typeface="Centaur" panose="02030504050205020304" pitchFamily="18" charset="0"/>
              <a:cs typeface="Century Gothic"/>
            </a:endParaRPr>
          </a:p>
        </p:txBody>
      </p:sp>
      <p:sp>
        <p:nvSpPr>
          <p:cNvPr id="69" name="text 1"/>
          <p:cNvSpPr txBox="1"/>
          <p:nvPr/>
        </p:nvSpPr>
        <p:spPr>
          <a:xfrm>
            <a:off x="10526014" y="1866462"/>
            <a:ext cx="70724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EPEK</a:t>
            </a:r>
          </a:p>
        </p:txBody>
      </p:sp>
      <p:pic>
        <p:nvPicPr>
          <p:cNvPr id="70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2374392"/>
            <a:ext cx="10032492" cy="656844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32" y="2420112"/>
            <a:ext cx="9560053" cy="640080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2394204"/>
            <a:ext cx="9916668" cy="541020"/>
          </a:xfrm>
          <a:prstGeom prst="rect">
            <a:avLst/>
          </a:prstGeom>
        </p:spPr>
      </p:pic>
      <p:sp>
        <p:nvSpPr>
          <p:cNvPr id="73" name="object 233"/>
          <p:cNvSpPr/>
          <p:nvPr/>
        </p:nvSpPr>
        <p:spPr>
          <a:xfrm>
            <a:off x="1787651" y="2389632"/>
            <a:ext cx="9925812" cy="550163"/>
          </a:xfrm>
          <a:custGeom>
            <a:avLst/>
            <a:gdLst/>
            <a:ahLst/>
            <a:cxnLst/>
            <a:rect l="l" t="t" r="r" b="b"/>
            <a:pathLst>
              <a:path w="9925812" h="550163">
                <a:moveTo>
                  <a:pt x="4573" y="94742"/>
                </a:moveTo>
                <a:cubicBezTo>
                  <a:pt x="4573" y="44958"/>
                  <a:pt x="44959" y="4572"/>
                  <a:pt x="94743" y="4572"/>
                </a:cubicBezTo>
                <a:lnTo>
                  <a:pt x="9831071" y="4572"/>
                </a:lnTo>
                <a:cubicBezTo>
                  <a:pt x="9880855" y="4572"/>
                  <a:pt x="9921241" y="44958"/>
                  <a:pt x="9921241" y="94742"/>
                </a:cubicBezTo>
                <a:lnTo>
                  <a:pt x="9921241" y="455421"/>
                </a:lnTo>
                <a:cubicBezTo>
                  <a:pt x="9921241" y="505206"/>
                  <a:pt x="9880855" y="545592"/>
                  <a:pt x="9831071" y="545592"/>
                </a:cubicBezTo>
                <a:lnTo>
                  <a:pt x="94743" y="545592"/>
                </a:lnTo>
                <a:cubicBezTo>
                  <a:pt x="44959" y="545592"/>
                  <a:pt x="4573" y="505206"/>
                  <a:pt x="4573" y="455421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 1"/>
          <p:cNvSpPr txBox="1"/>
          <p:nvPr/>
        </p:nvSpPr>
        <p:spPr>
          <a:xfrm>
            <a:off x="1909826" y="2505400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3</a:t>
            </a:r>
          </a:p>
        </p:txBody>
      </p:sp>
      <p:sp>
        <p:nvSpPr>
          <p:cNvPr id="75" name="text 1"/>
          <p:cNvSpPr txBox="1"/>
          <p:nvPr/>
        </p:nvSpPr>
        <p:spPr>
          <a:xfrm>
            <a:off x="2824226" y="2505400"/>
            <a:ext cx="154995" cy="2436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6" name="text 1"/>
          <p:cNvSpPr txBox="1"/>
          <p:nvPr/>
        </p:nvSpPr>
        <p:spPr>
          <a:xfrm>
            <a:off x="3281426" y="2505400"/>
            <a:ext cx="615751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Training package for social and green NGO leadership</a:t>
            </a:r>
          </a:p>
        </p:txBody>
      </p:sp>
      <p:sp>
        <p:nvSpPr>
          <p:cNvPr id="77" name="text 1"/>
          <p:cNvSpPr txBox="1"/>
          <p:nvPr/>
        </p:nvSpPr>
        <p:spPr>
          <a:xfrm>
            <a:off x="10597642" y="2505400"/>
            <a:ext cx="54566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UPB</a:t>
            </a:r>
          </a:p>
        </p:txBody>
      </p:sp>
      <p:pic>
        <p:nvPicPr>
          <p:cNvPr id="78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8" y="3025140"/>
            <a:ext cx="10034017" cy="656843"/>
          </a:xfrm>
          <a:prstGeom prst="rect">
            <a:avLst/>
          </a:prstGeom>
        </p:spPr>
      </p:pic>
      <p:pic>
        <p:nvPicPr>
          <p:cNvPr id="79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" y="3070859"/>
            <a:ext cx="9403080" cy="640080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" y="3044952"/>
            <a:ext cx="9918192" cy="541019"/>
          </a:xfrm>
          <a:prstGeom prst="rect">
            <a:avLst/>
          </a:prstGeom>
        </p:spPr>
      </p:pic>
      <p:sp>
        <p:nvSpPr>
          <p:cNvPr id="81" name="object 234"/>
          <p:cNvSpPr/>
          <p:nvPr/>
        </p:nvSpPr>
        <p:spPr>
          <a:xfrm>
            <a:off x="1854707" y="3040380"/>
            <a:ext cx="9927336" cy="550163"/>
          </a:xfrm>
          <a:custGeom>
            <a:avLst/>
            <a:gdLst/>
            <a:ahLst/>
            <a:cxnLst/>
            <a:rect l="l" t="t" r="r" b="b"/>
            <a:pathLst>
              <a:path w="9927336" h="550163">
                <a:moveTo>
                  <a:pt x="4572" y="94741"/>
                </a:moveTo>
                <a:cubicBezTo>
                  <a:pt x="4572" y="44958"/>
                  <a:pt x="44959" y="4572"/>
                  <a:pt x="94743" y="4572"/>
                </a:cubicBezTo>
                <a:lnTo>
                  <a:pt x="9832595" y="4572"/>
                </a:lnTo>
                <a:cubicBezTo>
                  <a:pt x="9882379" y="4572"/>
                  <a:pt x="9922765" y="44958"/>
                  <a:pt x="9922765" y="94741"/>
                </a:cubicBezTo>
                <a:lnTo>
                  <a:pt x="9922765" y="455422"/>
                </a:lnTo>
                <a:cubicBezTo>
                  <a:pt x="9922765" y="505206"/>
                  <a:pt x="9882379" y="545591"/>
                  <a:pt x="9832595" y="545591"/>
                </a:cubicBezTo>
                <a:lnTo>
                  <a:pt x="94743" y="545591"/>
                </a:lnTo>
                <a:cubicBezTo>
                  <a:pt x="44959" y="545591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text 1"/>
          <p:cNvSpPr txBox="1"/>
          <p:nvPr/>
        </p:nvSpPr>
        <p:spPr>
          <a:xfrm>
            <a:off x="1977898" y="3156147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4</a:t>
            </a:r>
          </a:p>
        </p:txBody>
      </p:sp>
      <p:sp>
        <p:nvSpPr>
          <p:cNvPr id="83" name="text 1"/>
          <p:cNvSpPr txBox="1"/>
          <p:nvPr/>
        </p:nvSpPr>
        <p:spPr>
          <a:xfrm>
            <a:off x="2892552" y="3156147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4" name="text 1"/>
          <p:cNvSpPr txBox="1"/>
          <p:nvPr/>
        </p:nvSpPr>
        <p:spPr>
          <a:xfrm>
            <a:off x="3349752" y="3156147"/>
            <a:ext cx="3726276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Online platform and observatory</a:t>
            </a:r>
          </a:p>
        </p:txBody>
      </p:sp>
      <p:sp>
        <p:nvSpPr>
          <p:cNvPr id="85" name="text 1"/>
          <p:cNvSpPr txBox="1"/>
          <p:nvPr/>
        </p:nvSpPr>
        <p:spPr>
          <a:xfrm>
            <a:off x="10665841" y="3156147"/>
            <a:ext cx="36804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AL</a:t>
            </a:r>
          </a:p>
        </p:txBody>
      </p:sp>
      <p:pic>
        <p:nvPicPr>
          <p:cNvPr id="86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76" y="3678936"/>
            <a:ext cx="10032492" cy="656844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6" y="3724656"/>
            <a:ext cx="9517380" cy="640080"/>
          </a:xfrm>
          <a:prstGeom prst="rect">
            <a:avLst/>
          </a:prstGeom>
        </p:spPr>
      </p:pic>
      <p:pic>
        <p:nvPicPr>
          <p:cNvPr id="88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88" y="3698748"/>
            <a:ext cx="9916668" cy="541020"/>
          </a:xfrm>
          <a:prstGeom prst="rect">
            <a:avLst/>
          </a:prstGeom>
        </p:spPr>
      </p:pic>
      <p:sp>
        <p:nvSpPr>
          <p:cNvPr id="89" name="object 235"/>
          <p:cNvSpPr/>
          <p:nvPr/>
        </p:nvSpPr>
        <p:spPr>
          <a:xfrm>
            <a:off x="1956816" y="3694176"/>
            <a:ext cx="9925812" cy="550164"/>
          </a:xfrm>
          <a:custGeom>
            <a:avLst/>
            <a:gdLst/>
            <a:ahLst/>
            <a:cxnLst/>
            <a:rect l="l" t="t" r="r" b="b"/>
            <a:pathLst>
              <a:path w="9925812" h="550164">
                <a:moveTo>
                  <a:pt x="4572" y="94742"/>
                </a:moveTo>
                <a:cubicBezTo>
                  <a:pt x="4572" y="44958"/>
                  <a:pt x="44958" y="4572"/>
                  <a:pt x="94741" y="4572"/>
                </a:cubicBezTo>
                <a:lnTo>
                  <a:pt x="9831070" y="4572"/>
                </a:lnTo>
                <a:cubicBezTo>
                  <a:pt x="9880854" y="4572"/>
                  <a:pt x="9921240" y="44958"/>
                  <a:pt x="9921240" y="94742"/>
                </a:cubicBezTo>
                <a:lnTo>
                  <a:pt x="9921240" y="455422"/>
                </a:lnTo>
                <a:cubicBezTo>
                  <a:pt x="9921240" y="505206"/>
                  <a:pt x="9880854" y="545592"/>
                  <a:pt x="9831070" y="545592"/>
                </a:cubicBezTo>
                <a:lnTo>
                  <a:pt x="94741" y="545592"/>
                </a:lnTo>
                <a:cubicBezTo>
                  <a:pt x="44958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text 1"/>
          <p:cNvSpPr txBox="1"/>
          <p:nvPr/>
        </p:nvSpPr>
        <p:spPr>
          <a:xfrm>
            <a:off x="2079371" y="3809943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5</a:t>
            </a:r>
          </a:p>
        </p:txBody>
      </p:sp>
      <p:sp>
        <p:nvSpPr>
          <p:cNvPr id="91" name="text 1"/>
          <p:cNvSpPr txBox="1"/>
          <p:nvPr/>
        </p:nvSpPr>
        <p:spPr>
          <a:xfrm>
            <a:off x="2993771" y="3809943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2" name="text 1"/>
          <p:cNvSpPr txBox="1"/>
          <p:nvPr/>
        </p:nvSpPr>
        <p:spPr>
          <a:xfrm>
            <a:off x="3450971" y="3809943"/>
            <a:ext cx="221208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Engagement toolkit</a:t>
            </a:r>
          </a:p>
        </p:txBody>
      </p:sp>
      <p:sp>
        <p:nvSpPr>
          <p:cNvPr id="93" name="text 1"/>
          <p:cNvSpPr txBox="1"/>
          <p:nvPr/>
        </p:nvSpPr>
        <p:spPr>
          <a:xfrm>
            <a:off x="10767314" y="3809943"/>
            <a:ext cx="48154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GIE</a:t>
            </a:r>
          </a:p>
        </p:txBody>
      </p:sp>
      <p:pic>
        <p:nvPicPr>
          <p:cNvPr id="94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8" y="4332732"/>
            <a:ext cx="10032492" cy="656844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68" y="4378452"/>
            <a:ext cx="9432036" cy="640080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4352544"/>
            <a:ext cx="9916668" cy="541020"/>
          </a:xfrm>
          <a:prstGeom prst="rect">
            <a:avLst/>
          </a:prstGeom>
        </p:spPr>
      </p:pic>
      <p:sp>
        <p:nvSpPr>
          <p:cNvPr id="97" name="object 236"/>
          <p:cNvSpPr/>
          <p:nvPr/>
        </p:nvSpPr>
        <p:spPr>
          <a:xfrm>
            <a:off x="1999488" y="4347972"/>
            <a:ext cx="9925812" cy="550164"/>
          </a:xfrm>
          <a:custGeom>
            <a:avLst/>
            <a:gdLst/>
            <a:ahLst/>
            <a:cxnLst/>
            <a:rect l="l" t="t" r="r" b="b"/>
            <a:pathLst>
              <a:path w="9925812" h="550164">
                <a:moveTo>
                  <a:pt x="4572" y="94742"/>
                </a:moveTo>
                <a:cubicBezTo>
                  <a:pt x="4572" y="44958"/>
                  <a:pt x="44958" y="4572"/>
                  <a:pt x="94741" y="4572"/>
                </a:cubicBezTo>
                <a:lnTo>
                  <a:pt x="9831070" y="4572"/>
                </a:lnTo>
                <a:cubicBezTo>
                  <a:pt x="9880854" y="4572"/>
                  <a:pt x="9921240" y="44958"/>
                  <a:pt x="9921240" y="94742"/>
                </a:cubicBezTo>
                <a:lnTo>
                  <a:pt x="9921240" y="455422"/>
                </a:lnTo>
                <a:cubicBezTo>
                  <a:pt x="9921240" y="505206"/>
                  <a:pt x="9880854" y="545592"/>
                  <a:pt x="9831070" y="545592"/>
                </a:cubicBezTo>
                <a:lnTo>
                  <a:pt x="94741" y="545592"/>
                </a:lnTo>
                <a:cubicBezTo>
                  <a:pt x="44958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text 1"/>
          <p:cNvSpPr txBox="1"/>
          <p:nvPr/>
        </p:nvSpPr>
        <p:spPr>
          <a:xfrm>
            <a:off x="2122297" y="4463739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6</a:t>
            </a:r>
          </a:p>
        </p:txBody>
      </p:sp>
      <p:sp>
        <p:nvSpPr>
          <p:cNvPr id="99" name="text 1"/>
          <p:cNvSpPr txBox="1"/>
          <p:nvPr/>
        </p:nvSpPr>
        <p:spPr>
          <a:xfrm>
            <a:off x="3037078" y="4463739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0" name="text 1"/>
          <p:cNvSpPr txBox="1"/>
          <p:nvPr/>
        </p:nvSpPr>
        <p:spPr>
          <a:xfrm>
            <a:off x="3494278" y="4463739"/>
            <a:ext cx="350775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Audiovisual instructive package</a:t>
            </a:r>
          </a:p>
        </p:txBody>
      </p:sp>
      <p:sp>
        <p:nvSpPr>
          <p:cNvPr id="101" name="text 1"/>
          <p:cNvSpPr txBox="1"/>
          <p:nvPr/>
        </p:nvSpPr>
        <p:spPr>
          <a:xfrm>
            <a:off x="10810367" y="4463739"/>
            <a:ext cx="420628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FIP</a:t>
            </a:r>
          </a:p>
        </p:txBody>
      </p:sp>
      <p:pic>
        <p:nvPicPr>
          <p:cNvPr id="103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4965192"/>
            <a:ext cx="10032493" cy="656844"/>
          </a:xfrm>
          <a:prstGeom prst="rect">
            <a:avLst/>
          </a:prstGeom>
        </p:spPr>
      </p:pic>
      <p:pic>
        <p:nvPicPr>
          <p:cNvPr id="10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5012436"/>
            <a:ext cx="9456420" cy="640080"/>
          </a:xfrm>
          <a:prstGeom prst="rect">
            <a:avLst/>
          </a:prstGeom>
        </p:spPr>
      </p:pic>
      <p:pic>
        <p:nvPicPr>
          <p:cNvPr id="105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4936396"/>
            <a:ext cx="9916668" cy="541020"/>
          </a:xfrm>
          <a:prstGeom prst="rect">
            <a:avLst/>
          </a:prstGeom>
        </p:spPr>
      </p:pic>
      <p:sp>
        <p:nvSpPr>
          <p:cNvPr id="106" name="object 238"/>
          <p:cNvSpPr/>
          <p:nvPr/>
        </p:nvSpPr>
        <p:spPr>
          <a:xfrm>
            <a:off x="2080260" y="4980432"/>
            <a:ext cx="9925812" cy="550164"/>
          </a:xfrm>
          <a:custGeom>
            <a:avLst/>
            <a:gdLst/>
            <a:ahLst/>
            <a:cxnLst/>
            <a:rect l="l" t="t" r="r" b="b"/>
            <a:pathLst>
              <a:path w="9925812" h="550164">
                <a:moveTo>
                  <a:pt x="4572" y="94742"/>
                </a:moveTo>
                <a:cubicBezTo>
                  <a:pt x="4572" y="44958"/>
                  <a:pt x="44958" y="4572"/>
                  <a:pt x="94742" y="4572"/>
                </a:cubicBezTo>
                <a:lnTo>
                  <a:pt x="9831070" y="4572"/>
                </a:lnTo>
                <a:cubicBezTo>
                  <a:pt x="9880854" y="4572"/>
                  <a:pt x="9921240" y="44958"/>
                  <a:pt x="9921240" y="94742"/>
                </a:cubicBezTo>
                <a:lnTo>
                  <a:pt x="9921240" y="455422"/>
                </a:lnTo>
                <a:cubicBezTo>
                  <a:pt x="9921240" y="505206"/>
                  <a:pt x="9880854" y="545592"/>
                  <a:pt x="9831070" y="545592"/>
                </a:cubicBezTo>
                <a:lnTo>
                  <a:pt x="94742" y="545592"/>
                </a:lnTo>
                <a:cubicBezTo>
                  <a:pt x="44958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text 1"/>
          <p:cNvSpPr txBox="1"/>
          <p:nvPr/>
        </p:nvSpPr>
        <p:spPr>
          <a:xfrm>
            <a:off x="2202434" y="5096782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7</a:t>
            </a:r>
          </a:p>
        </p:txBody>
      </p:sp>
      <p:sp>
        <p:nvSpPr>
          <p:cNvPr id="108" name="text 1"/>
          <p:cNvSpPr txBox="1"/>
          <p:nvPr/>
        </p:nvSpPr>
        <p:spPr>
          <a:xfrm>
            <a:off x="3117215" y="5096782"/>
            <a:ext cx="155181" cy="2439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9" name="text 1"/>
          <p:cNvSpPr txBox="1"/>
          <p:nvPr/>
        </p:nvSpPr>
        <p:spPr>
          <a:xfrm>
            <a:off x="3574415" y="5096782"/>
            <a:ext cx="540474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Survival guide for NGO Founding and Funding</a:t>
            </a:r>
          </a:p>
        </p:txBody>
      </p:sp>
      <p:sp>
        <p:nvSpPr>
          <p:cNvPr id="110" name="text 1"/>
          <p:cNvSpPr txBox="1"/>
          <p:nvPr/>
        </p:nvSpPr>
        <p:spPr>
          <a:xfrm>
            <a:off x="10890504" y="5096782"/>
            <a:ext cx="35843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PC</a:t>
            </a:r>
          </a:p>
        </p:txBody>
      </p:sp>
      <p:pic>
        <p:nvPicPr>
          <p:cNvPr id="111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8" y="5599176"/>
            <a:ext cx="10034017" cy="656844"/>
          </a:xfrm>
          <a:prstGeom prst="rect">
            <a:avLst/>
          </a:prstGeom>
        </p:spPr>
      </p:pic>
      <p:pic>
        <p:nvPicPr>
          <p:cNvPr id="112" name="Image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12" y="5644896"/>
            <a:ext cx="9473184" cy="640080"/>
          </a:xfrm>
          <a:prstGeom prst="rect">
            <a:avLst/>
          </a:prstGeom>
        </p:spPr>
      </p:pic>
      <p:pic>
        <p:nvPicPr>
          <p:cNvPr id="113" name="Image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5618988"/>
            <a:ext cx="9918192" cy="541020"/>
          </a:xfrm>
          <a:prstGeom prst="rect">
            <a:avLst/>
          </a:prstGeom>
        </p:spPr>
      </p:pic>
      <p:sp>
        <p:nvSpPr>
          <p:cNvPr id="114" name="object 239"/>
          <p:cNvSpPr/>
          <p:nvPr/>
        </p:nvSpPr>
        <p:spPr>
          <a:xfrm>
            <a:off x="2159508" y="5614416"/>
            <a:ext cx="9927336" cy="550164"/>
          </a:xfrm>
          <a:custGeom>
            <a:avLst/>
            <a:gdLst/>
            <a:ahLst/>
            <a:cxnLst/>
            <a:rect l="l" t="t" r="r" b="b"/>
            <a:pathLst>
              <a:path w="9927336" h="550164">
                <a:moveTo>
                  <a:pt x="4572" y="94742"/>
                </a:moveTo>
                <a:cubicBezTo>
                  <a:pt x="4572" y="44945"/>
                  <a:pt x="44958" y="4572"/>
                  <a:pt x="94742" y="4572"/>
                </a:cubicBezTo>
                <a:lnTo>
                  <a:pt x="9832594" y="4572"/>
                </a:lnTo>
                <a:cubicBezTo>
                  <a:pt x="9882378" y="4572"/>
                  <a:pt x="9922764" y="44945"/>
                  <a:pt x="9922764" y="94742"/>
                </a:cubicBezTo>
                <a:lnTo>
                  <a:pt x="9922764" y="455422"/>
                </a:lnTo>
                <a:cubicBezTo>
                  <a:pt x="9922764" y="505218"/>
                  <a:pt x="9882378" y="545592"/>
                  <a:pt x="9832594" y="545592"/>
                </a:cubicBezTo>
                <a:lnTo>
                  <a:pt x="94742" y="545592"/>
                </a:lnTo>
                <a:cubicBezTo>
                  <a:pt x="44958" y="545592"/>
                  <a:pt x="4572" y="505218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text 1"/>
          <p:cNvSpPr txBox="1"/>
          <p:nvPr/>
        </p:nvSpPr>
        <p:spPr>
          <a:xfrm>
            <a:off x="2282698" y="5730742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8</a:t>
            </a:r>
          </a:p>
        </p:txBody>
      </p:sp>
      <p:sp>
        <p:nvSpPr>
          <p:cNvPr id="116" name="text 1"/>
          <p:cNvSpPr txBox="1"/>
          <p:nvPr/>
        </p:nvSpPr>
        <p:spPr>
          <a:xfrm>
            <a:off x="3197352" y="5730742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7" name="text 1"/>
          <p:cNvSpPr txBox="1"/>
          <p:nvPr/>
        </p:nvSpPr>
        <p:spPr>
          <a:xfrm>
            <a:off x="3654552" y="5730742"/>
            <a:ext cx="1396344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Policy paper</a:t>
            </a:r>
          </a:p>
        </p:txBody>
      </p:sp>
      <p:sp>
        <p:nvSpPr>
          <p:cNvPr id="118" name="text 1"/>
          <p:cNvSpPr txBox="1"/>
          <p:nvPr/>
        </p:nvSpPr>
        <p:spPr>
          <a:xfrm>
            <a:off x="10970641" y="5730742"/>
            <a:ext cx="48154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SIN</a:t>
            </a:r>
          </a:p>
        </p:txBody>
      </p:sp>
      <p:pic>
        <p:nvPicPr>
          <p:cNvPr id="119" name="Image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8" y="6236206"/>
            <a:ext cx="10009632" cy="621793"/>
          </a:xfrm>
          <a:prstGeom prst="rect">
            <a:avLst/>
          </a:prstGeom>
        </p:spPr>
      </p:pic>
      <p:pic>
        <p:nvPicPr>
          <p:cNvPr id="120" name="Image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12" y="6281927"/>
            <a:ext cx="9517380" cy="576073"/>
          </a:xfrm>
          <a:prstGeom prst="rect">
            <a:avLst/>
          </a:prstGeom>
        </p:spPr>
      </p:pic>
      <p:pic>
        <p:nvPicPr>
          <p:cNvPr id="121" name="Image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6256020"/>
            <a:ext cx="9918192" cy="541020"/>
          </a:xfrm>
          <a:prstGeom prst="rect">
            <a:avLst/>
          </a:prstGeom>
        </p:spPr>
      </p:pic>
      <p:sp>
        <p:nvSpPr>
          <p:cNvPr id="122" name="object 240"/>
          <p:cNvSpPr/>
          <p:nvPr/>
        </p:nvSpPr>
        <p:spPr>
          <a:xfrm>
            <a:off x="2235708" y="6251448"/>
            <a:ext cx="9927336" cy="550164"/>
          </a:xfrm>
          <a:custGeom>
            <a:avLst/>
            <a:gdLst/>
            <a:ahLst/>
            <a:cxnLst/>
            <a:rect l="l" t="t" r="r" b="b"/>
            <a:pathLst>
              <a:path w="9927336" h="550164">
                <a:moveTo>
                  <a:pt x="4572" y="94742"/>
                </a:moveTo>
                <a:cubicBezTo>
                  <a:pt x="4572" y="44945"/>
                  <a:pt x="44958" y="4572"/>
                  <a:pt x="94742" y="4572"/>
                </a:cubicBezTo>
                <a:lnTo>
                  <a:pt x="9832594" y="4572"/>
                </a:lnTo>
                <a:cubicBezTo>
                  <a:pt x="9882378" y="4572"/>
                  <a:pt x="9922764" y="44945"/>
                  <a:pt x="9922764" y="94742"/>
                </a:cubicBezTo>
                <a:lnTo>
                  <a:pt x="9922764" y="455422"/>
                </a:lnTo>
                <a:cubicBezTo>
                  <a:pt x="9922764" y="505221"/>
                  <a:pt x="9882378" y="545592"/>
                  <a:pt x="9832594" y="545592"/>
                </a:cubicBezTo>
                <a:lnTo>
                  <a:pt x="94742" y="545592"/>
                </a:lnTo>
                <a:cubicBezTo>
                  <a:pt x="44958" y="545592"/>
                  <a:pt x="4572" y="505221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text 1"/>
          <p:cNvSpPr txBox="1"/>
          <p:nvPr/>
        </p:nvSpPr>
        <p:spPr>
          <a:xfrm>
            <a:off x="2359152" y="6367470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9</a:t>
            </a:r>
          </a:p>
        </p:txBody>
      </p:sp>
      <p:sp>
        <p:nvSpPr>
          <p:cNvPr id="124" name="text 1"/>
          <p:cNvSpPr txBox="1"/>
          <p:nvPr/>
        </p:nvSpPr>
        <p:spPr>
          <a:xfrm>
            <a:off x="3273552" y="6367470"/>
            <a:ext cx="154995" cy="2436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5" name="text 1"/>
          <p:cNvSpPr txBox="1"/>
          <p:nvPr/>
        </p:nvSpPr>
        <p:spPr>
          <a:xfrm>
            <a:off x="3730752" y="6367470"/>
            <a:ext cx="177151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de-DE" sz="2400" spc="10" dirty="0" err="1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Laymen</a:t>
            </a:r>
            <a:r>
              <a:rPr lang="de-DE"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 Report</a:t>
            </a:r>
            <a:endParaRPr sz="2400" spc="10" dirty="0">
              <a:solidFill>
                <a:srgbClr val="FFFFFF"/>
              </a:solidFill>
              <a:latin typeface="Centaur" panose="02030504050205020304" pitchFamily="18" charset="0"/>
              <a:cs typeface="Century Gothic"/>
            </a:endParaRPr>
          </a:p>
        </p:txBody>
      </p:sp>
      <p:sp>
        <p:nvSpPr>
          <p:cNvPr id="126" name="text 1"/>
          <p:cNvSpPr txBox="1"/>
          <p:nvPr/>
        </p:nvSpPr>
        <p:spPr>
          <a:xfrm>
            <a:off x="11047222" y="6367470"/>
            <a:ext cx="48154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GIE</a:t>
            </a:r>
          </a:p>
        </p:txBody>
      </p:sp>
      <p:sp>
        <p:nvSpPr>
          <p:cNvPr id="127" name="Textfeld 126"/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2</a:t>
            </a:r>
          </a:p>
        </p:txBody>
      </p:sp>
      <p:sp>
        <p:nvSpPr>
          <p:cNvPr id="128" name="object 61"/>
          <p:cNvSpPr txBox="1"/>
          <p:nvPr/>
        </p:nvSpPr>
        <p:spPr>
          <a:xfrm>
            <a:off x="9331960" y="121920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30" name="object 61"/>
          <p:cNvSpPr txBox="1"/>
          <p:nvPr/>
        </p:nvSpPr>
        <p:spPr>
          <a:xfrm>
            <a:off x="8417560" y="184785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319956" y="2526268"/>
            <a:ext cx="2307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36" name="Rechteck 135"/>
          <p:cNvSpPr/>
          <p:nvPr/>
        </p:nvSpPr>
        <p:spPr>
          <a:xfrm>
            <a:off x="7192919" y="5715000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r>
              <a:rPr lang="de-DE" spc="-10" dirty="0">
                <a:solidFill>
                  <a:schemeClr val="bg1"/>
                </a:solidFill>
                <a:latin typeface="Carlito"/>
                <a:cs typeface="Carlito"/>
              </a:rPr>
              <a:t>Coming </a:t>
            </a:r>
            <a:r>
              <a:rPr lang="de-DE" spc="-10" dirty="0" err="1">
                <a:solidFill>
                  <a:schemeClr val="bg1"/>
                </a:solidFill>
                <a:latin typeface="Carlito"/>
                <a:cs typeface="Carlito"/>
              </a:rPr>
              <a:t>soon</a:t>
            </a: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37" name="Rechteck 136"/>
          <p:cNvSpPr/>
          <p:nvPr/>
        </p:nvSpPr>
        <p:spPr>
          <a:xfrm>
            <a:off x="7192919" y="6412468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r>
              <a:rPr lang="de-DE" spc="-10" dirty="0">
                <a:solidFill>
                  <a:schemeClr val="bg1"/>
                </a:solidFill>
                <a:latin typeface="Carlito"/>
                <a:cs typeface="Carlito"/>
              </a:rPr>
              <a:t>Coming </a:t>
            </a:r>
            <a:r>
              <a:rPr lang="de-DE" spc="-10" dirty="0" err="1">
                <a:solidFill>
                  <a:schemeClr val="bg1"/>
                </a:solidFill>
                <a:latin typeface="Carlito"/>
                <a:cs typeface="Carlito"/>
              </a:rPr>
              <a:t>soon</a:t>
            </a: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77445" y="4355468"/>
            <a:ext cx="10340340" cy="25558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object 61"/>
          <p:cNvSpPr txBox="1"/>
          <p:nvPr/>
        </p:nvSpPr>
        <p:spPr>
          <a:xfrm>
            <a:off x="9636760" y="245745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33" name="object 61"/>
          <p:cNvSpPr txBox="1"/>
          <p:nvPr/>
        </p:nvSpPr>
        <p:spPr>
          <a:xfrm>
            <a:off x="9829800" y="441960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FFFF00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rgbClr val="FFFF00"/>
              </a:solidFill>
              <a:latin typeface="Wingdings"/>
              <a:cs typeface="Wingdings"/>
            </a:endParaRPr>
          </a:p>
        </p:txBody>
      </p:sp>
      <p:sp>
        <p:nvSpPr>
          <p:cNvPr id="139" name="object 61"/>
          <p:cNvSpPr txBox="1"/>
          <p:nvPr/>
        </p:nvSpPr>
        <p:spPr>
          <a:xfrm>
            <a:off x="9144000" y="304800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40" name="Rechteck 139"/>
          <p:cNvSpPr/>
          <p:nvPr/>
        </p:nvSpPr>
        <p:spPr>
          <a:xfrm>
            <a:off x="6634156" y="4495800"/>
            <a:ext cx="311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r>
              <a:rPr lang="de-DE" spc="-10" dirty="0" err="1">
                <a:solidFill>
                  <a:schemeClr val="bg1"/>
                </a:solidFill>
                <a:latin typeface="Carlito"/>
                <a:cs typeface="Carlito"/>
              </a:rPr>
              <a:t>ongoing</a:t>
            </a: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31" name="object 61"/>
          <p:cNvSpPr txBox="1"/>
          <p:nvPr/>
        </p:nvSpPr>
        <p:spPr>
          <a:xfrm>
            <a:off x="8737419" y="3736086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32" name="object 61"/>
          <p:cNvSpPr txBox="1"/>
          <p:nvPr/>
        </p:nvSpPr>
        <p:spPr>
          <a:xfrm>
            <a:off x="9296400" y="320040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34" name="Rechteck 133"/>
          <p:cNvSpPr/>
          <p:nvPr/>
        </p:nvSpPr>
        <p:spPr>
          <a:xfrm>
            <a:off x="7220919" y="5045178"/>
            <a:ext cx="311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r>
              <a:rPr lang="de-DE" spc="-10" dirty="0" err="1">
                <a:solidFill>
                  <a:schemeClr val="bg1"/>
                </a:solidFill>
                <a:latin typeface="Carlito"/>
                <a:cs typeface="Carlito"/>
              </a:rPr>
              <a:t>ongoing</a:t>
            </a: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7178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" y="9144"/>
            <a:ext cx="12192000" cy="685799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27" y="6328743"/>
            <a:ext cx="2386584" cy="524684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8</a:t>
            </a:r>
          </a:p>
        </p:txBody>
      </p:sp>
      <p:pic>
        <p:nvPicPr>
          <p:cNvPr id="33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8" y="5957387"/>
            <a:ext cx="1403604" cy="989004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1685230" y="1549527"/>
            <a:ext cx="100389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Centaur" panose="02030504050205020304" pitchFamily="18" charset="0"/>
              </a:rPr>
              <a:t>FIPL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Centaur" panose="02030504050205020304" pitchFamily="18" charset="0"/>
              </a:rPr>
              <a:t>Status? Next Steps?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Centaur" panose="02030504050205020304" pitchFamily="18" charset="0"/>
              </a:rPr>
              <a:t>Creation of </a:t>
            </a:r>
            <a:r>
              <a:rPr lang="en-US" sz="2000" b="1" dirty="0" err="1" smtClean="0">
                <a:latin typeface="Centaur" panose="02030504050205020304" pitchFamily="18" charset="0"/>
              </a:rPr>
              <a:t>NGEnvironment</a:t>
            </a:r>
            <a:r>
              <a:rPr lang="en-US" sz="2000" b="1" dirty="0" smtClean="0">
                <a:latin typeface="Centaur" panose="02030504050205020304" pitchFamily="18" charset="0"/>
              </a:rPr>
              <a:t> Video Testimonial(s)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b="1" dirty="0" smtClean="0">
              <a:latin typeface="Centaur" panose="02030504050205020304" pitchFamily="18" charset="0"/>
            </a:endParaRPr>
          </a:p>
          <a:p>
            <a:endParaRPr lang="en-US" sz="2000" b="1" dirty="0" smtClean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b="1" dirty="0" smtClean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Future in Perspective has been allocated </a:t>
            </a:r>
            <a:r>
              <a:rPr lang="en-US" sz="2000" b="1" dirty="0" smtClean="0">
                <a:latin typeface="Centaur" panose="02030504050205020304" pitchFamily="18" charset="0"/>
              </a:rPr>
              <a:t>30 research and 30 technical days for developing such tasks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The remaining </a:t>
            </a:r>
            <a:r>
              <a:rPr lang="en-US" sz="2000" b="1" dirty="0" smtClean="0">
                <a:latin typeface="Centaur" panose="02030504050205020304" pitchFamily="18" charset="0"/>
              </a:rPr>
              <a:t>partners have been allocated 10 research days and 3 technical days for reviewing and translating subtitles</a:t>
            </a:r>
          </a:p>
          <a:p>
            <a:endParaRPr lang="en-US" sz="2000" b="1" dirty="0">
              <a:latin typeface="Centaur" panose="02030504050205020304" pitchFamily="18" charset="0"/>
            </a:endParaRPr>
          </a:p>
          <a:p>
            <a:endParaRPr lang="en-US" sz="2000" b="1" dirty="0">
              <a:latin typeface="Centaur" panose="02030504050205020304" pitchFamily="18" charset="0"/>
            </a:endParaRPr>
          </a:p>
          <a:p>
            <a:endParaRPr lang="en-US" sz="2000" b="1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4411F6A0-2AF6-4EA7-AFA8-FD2F7B3C900C}"/>
              </a:ext>
            </a:extLst>
          </p:cNvPr>
          <p:cNvSpPr txBox="1"/>
          <p:nvPr/>
        </p:nvSpPr>
        <p:spPr>
          <a:xfrm>
            <a:off x="1750822" y="152400"/>
            <a:ext cx="6796989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3600" spc="10" dirty="0">
                <a:latin typeface="Centaur"/>
                <a:cs typeface="Centaur"/>
              </a:rPr>
              <a:t>IO6 - Audiovisual instructive package – </a:t>
            </a:r>
          </a:p>
          <a:p>
            <a:r>
              <a:rPr lang="en-US" sz="3600" spc="10" dirty="0">
                <a:latin typeface="Centaur"/>
                <a:cs typeface="Centaur"/>
              </a:rPr>
              <a:t>Current state and upcoming tasks </a:t>
            </a:r>
          </a:p>
        </p:txBody>
      </p:sp>
    </p:spTree>
    <p:extLst>
      <p:ext uri="{BB962C8B-B14F-4D97-AF65-F5344CB8AC3E}">
        <p14:creationId xmlns:p14="http://schemas.microsoft.com/office/powerpoint/2010/main" val="139921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" y="9144"/>
            <a:ext cx="12192000" cy="685799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27" y="6328743"/>
            <a:ext cx="2386584" cy="524684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-12290" y="756642"/>
            <a:ext cx="48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9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744966" y="1555390"/>
            <a:ext cx="100389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Research will be conducted in each partner </a:t>
            </a:r>
            <a:r>
              <a:rPr lang="en-US" sz="2000" dirty="0" smtClean="0">
                <a:latin typeface="Centaur" panose="02030504050205020304" pitchFamily="18" charset="0"/>
              </a:rPr>
              <a:t>country until 31/03/2021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PC will collate information: June </a:t>
            </a:r>
            <a:r>
              <a:rPr lang="en-US" sz="2000" dirty="0" smtClean="0">
                <a:latin typeface="Centaur" panose="02030504050205020304" pitchFamily="18" charset="0"/>
              </a:rPr>
              <a:t>2021</a:t>
            </a:r>
          </a:p>
          <a:p>
            <a:endParaRPr lang="en-US" sz="2000" dirty="0" smtClean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According to the results found, the actual guide will be designed, produced, adapted to each partner country and translated to all partners’ languages</a:t>
            </a:r>
          </a:p>
          <a:p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All Partners translation: June-August 2021</a:t>
            </a:r>
          </a:p>
          <a:p>
            <a:endParaRPr lang="en-US" sz="2000" dirty="0">
              <a:latin typeface="Centaur" panose="02030504050205020304" pitchFamily="18" charset="0"/>
            </a:endParaRPr>
          </a:p>
          <a:p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604" y="5959221"/>
            <a:ext cx="1524000" cy="742950"/>
          </a:xfrm>
          <a:prstGeom prst="rect">
            <a:avLst/>
          </a:prstGeom>
        </p:spPr>
      </p:pic>
      <p:sp>
        <p:nvSpPr>
          <p:cNvPr id="34" name="text 1">
            <a:extLst>
              <a:ext uri="{FF2B5EF4-FFF2-40B4-BE49-F238E27FC236}">
                <a16:creationId xmlns:a16="http://schemas.microsoft.com/office/drawing/2014/main" id="{A8E32E3D-D7C2-4463-9A82-4FE1C51947E9}"/>
              </a:ext>
            </a:extLst>
          </p:cNvPr>
          <p:cNvSpPr txBox="1"/>
          <p:nvPr/>
        </p:nvSpPr>
        <p:spPr>
          <a:xfrm>
            <a:off x="1750822" y="152400"/>
            <a:ext cx="9523056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3600" spc="10" dirty="0">
                <a:latin typeface="Centaur"/>
                <a:cs typeface="Centaur"/>
              </a:rPr>
              <a:t>IO7 - Survival guide for NGO Founding and Funding </a:t>
            </a:r>
          </a:p>
          <a:p>
            <a:r>
              <a:rPr lang="en-US" sz="3600" spc="10" dirty="0">
                <a:latin typeface="Centaur"/>
                <a:cs typeface="Centaur"/>
              </a:rPr>
              <a:t>Current status and upcoming tasks </a:t>
            </a:r>
          </a:p>
        </p:txBody>
      </p:sp>
    </p:spTree>
    <p:extLst>
      <p:ext uri="{BB962C8B-B14F-4D97-AF65-F5344CB8AC3E}">
        <p14:creationId xmlns:p14="http://schemas.microsoft.com/office/powerpoint/2010/main" val="328081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" y="9144"/>
            <a:ext cx="12192000" cy="685799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27" y="6328743"/>
            <a:ext cx="2386584" cy="524684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-12291" y="756642"/>
            <a:ext cx="5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10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750822" y="1578926"/>
            <a:ext cx="100389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Permacultura Cantabria will collate information and present a final version in English at the final conference</a:t>
            </a:r>
          </a:p>
          <a:p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Output will be made available as a project’s result in the website and through social media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latin typeface="Centaur" panose="02030504050205020304" pitchFamily="18" charset="0"/>
              </a:rPr>
              <a:t>Asociación Cultural y Medioambiental Permacultura Cantabria </a:t>
            </a:r>
            <a:r>
              <a:rPr lang="en-US" sz="2000" dirty="0">
                <a:latin typeface="Centaur" panose="02030504050205020304" pitchFamily="18" charset="0"/>
              </a:rPr>
              <a:t>has been allocated </a:t>
            </a:r>
            <a:r>
              <a:rPr lang="en-US" sz="2000" b="1" dirty="0">
                <a:latin typeface="Centaur" panose="02030504050205020304" pitchFamily="18" charset="0"/>
              </a:rPr>
              <a:t>32 research and 8 technical days </a:t>
            </a:r>
            <a:r>
              <a:rPr lang="en-US" sz="2000" dirty="0">
                <a:latin typeface="Centaur" panose="02030504050205020304" pitchFamily="18" charset="0"/>
              </a:rPr>
              <a:t>to prepare research framework, conduct research, collate data from the various countries and contribute to the Spanish translation</a:t>
            </a:r>
          </a:p>
          <a:p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The remaining </a:t>
            </a:r>
            <a:r>
              <a:rPr lang="en-US" sz="2000" b="1" dirty="0">
                <a:latin typeface="Centaur" panose="02030504050205020304" pitchFamily="18" charset="0"/>
              </a:rPr>
              <a:t>partners have been allocated 8 research days and 4 technical days </a:t>
            </a:r>
            <a:r>
              <a:rPr lang="en-US" sz="2000" dirty="0">
                <a:latin typeface="Centaur" panose="02030504050205020304" pitchFamily="18" charset="0"/>
              </a:rPr>
              <a:t>to conduct research, adjust contents to country’s reality and translate contents.</a:t>
            </a:r>
          </a:p>
          <a:p>
            <a:endParaRPr lang="en-US" sz="2000" b="1" dirty="0">
              <a:latin typeface="Centaur" panose="02030504050205020304" pitchFamily="18" charset="0"/>
            </a:endParaRPr>
          </a:p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604" y="5959221"/>
            <a:ext cx="1524000" cy="742950"/>
          </a:xfrm>
          <a:prstGeom prst="rect">
            <a:avLst/>
          </a:prstGeom>
        </p:spPr>
      </p:pic>
      <p:sp>
        <p:nvSpPr>
          <p:cNvPr id="34" name="text 1">
            <a:extLst>
              <a:ext uri="{FF2B5EF4-FFF2-40B4-BE49-F238E27FC236}">
                <a16:creationId xmlns:a16="http://schemas.microsoft.com/office/drawing/2014/main" id="{5E7DB70C-8103-45B7-829D-F9A14D90BC50}"/>
              </a:ext>
            </a:extLst>
          </p:cNvPr>
          <p:cNvSpPr txBox="1"/>
          <p:nvPr/>
        </p:nvSpPr>
        <p:spPr>
          <a:xfrm>
            <a:off x="1750822" y="152400"/>
            <a:ext cx="9523056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3600" spc="10" dirty="0">
                <a:latin typeface="Centaur"/>
                <a:cs typeface="Centaur"/>
              </a:rPr>
              <a:t>IO7 - Survival guide for NGO Founding and Funding </a:t>
            </a:r>
          </a:p>
          <a:p>
            <a:r>
              <a:rPr lang="en-US" sz="3600" spc="10" dirty="0">
                <a:latin typeface="Centaur"/>
                <a:cs typeface="Centaur"/>
              </a:rPr>
              <a:t>Current status and upcoming tasks </a:t>
            </a:r>
          </a:p>
        </p:txBody>
      </p:sp>
    </p:spTree>
    <p:extLst>
      <p:ext uri="{BB962C8B-B14F-4D97-AF65-F5344CB8AC3E}">
        <p14:creationId xmlns:p14="http://schemas.microsoft.com/office/powerpoint/2010/main" val="312885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" y="9144"/>
            <a:ext cx="12192000" cy="685799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27" y="6328743"/>
            <a:ext cx="2386584" cy="524684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-12290" y="756642"/>
            <a:ext cx="48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11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813560" y="1387922"/>
            <a:ext cx="100389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SINERGIE will lead the development of the Policy paper</a:t>
            </a:r>
            <a:br>
              <a:rPr lang="en-US" sz="2000" dirty="0">
                <a:latin typeface="Centaur" panose="02030504050205020304" pitchFamily="18" charset="0"/>
              </a:rPr>
            </a:br>
            <a:endParaRPr lang="en-US" sz="2000" dirty="0">
              <a:latin typeface="Centaur" panose="020305040502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SINERGIE will draft the policy paper based on the responses to a policy questionnaire</a:t>
            </a:r>
            <a:br>
              <a:rPr lang="en-US" sz="2000" dirty="0">
                <a:latin typeface="Centaur" panose="02030504050205020304" pitchFamily="18" charset="0"/>
              </a:rPr>
            </a:br>
            <a:r>
              <a:rPr lang="en-US" sz="2000" dirty="0">
                <a:latin typeface="Centaur" panose="02030504050205020304" pitchFamily="18" charset="0"/>
              </a:rPr>
              <a:t>they will develop</a:t>
            </a:r>
            <a:br>
              <a:rPr lang="en-US" sz="2000" dirty="0">
                <a:latin typeface="Centaur" panose="02030504050205020304" pitchFamily="18" charset="0"/>
              </a:rPr>
            </a:b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This questionnaire will be completed by all partners with appropriate stakeholders</a:t>
            </a:r>
            <a:br>
              <a:rPr lang="en-US" sz="2000" dirty="0">
                <a:latin typeface="Centaur" panose="02030504050205020304" pitchFamily="18" charset="0"/>
              </a:rPr>
            </a:b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The policy paper will also be informed by a series of discussions and Skype interviews</a:t>
            </a:r>
            <a:br>
              <a:rPr lang="en-US" sz="2000" dirty="0">
                <a:latin typeface="Centaur" panose="02030504050205020304" pitchFamily="18" charset="0"/>
              </a:rPr>
            </a:br>
            <a:r>
              <a:rPr lang="en-US" sz="2000" dirty="0">
                <a:latin typeface="Centaur" panose="02030504050205020304" pitchFamily="18" charset="0"/>
              </a:rPr>
              <a:t>with project partners and stakeholders over the lifetime of the project</a:t>
            </a:r>
            <a:br>
              <a:rPr lang="en-US" sz="2000" dirty="0">
                <a:latin typeface="Centaur" panose="02030504050205020304" pitchFamily="18" charset="0"/>
              </a:rPr>
            </a:b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A draft structure will be presented at the fifth partners meeting</a:t>
            </a:r>
            <a:br>
              <a:rPr lang="en-US" sz="2000" dirty="0">
                <a:latin typeface="Centaur" panose="02030504050205020304" pitchFamily="18" charset="0"/>
              </a:rPr>
            </a:br>
            <a:r>
              <a:rPr lang="en-US" sz="2000" dirty="0">
                <a:latin typeface="Centaur" panose="020305040502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The policy paper will be presented in the Final Conference.</a:t>
            </a:r>
            <a:br>
              <a:rPr lang="en-US" sz="2000" dirty="0">
                <a:latin typeface="Centaur" panose="02030504050205020304" pitchFamily="18" charset="0"/>
              </a:rPr>
            </a:b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All partners will translate the policy paper. </a:t>
            </a:r>
          </a:p>
          <a:p>
            <a:endParaRPr lang="en-US" sz="2000" b="1" dirty="0">
              <a:latin typeface="Centaur" panose="02030504050205020304" pitchFamily="18" charset="0"/>
            </a:endParaRPr>
          </a:p>
          <a:p>
            <a:endParaRPr lang="de-DE" sz="2000" dirty="0"/>
          </a:p>
        </p:txBody>
      </p:sp>
      <p:pic>
        <p:nvPicPr>
          <p:cNvPr id="1026" name="Picture 2" descr="http://ngenvironment.eduproject.eu/wp-content/uploads/2018/10/LogoSinergie_headerSito-300x8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9358"/>
            <a:ext cx="2231136" cy="6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1">
            <a:extLst>
              <a:ext uri="{FF2B5EF4-FFF2-40B4-BE49-F238E27FC236}">
                <a16:creationId xmlns:a16="http://schemas.microsoft.com/office/drawing/2014/main" id="{A85F680E-1E29-4749-9D6A-8A1D8449D4FC}"/>
              </a:ext>
            </a:extLst>
          </p:cNvPr>
          <p:cNvSpPr txBox="1"/>
          <p:nvPr/>
        </p:nvSpPr>
        <p:spPr>
          <a:xfrm>
            <a:off x="1750822" y="152400"/>
            <a:ext cx="6149184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3600" spc="10" dirty="0">
                <a:latin typeface="Centaur"/>
                <a:cs typeface="Centaur"/>
              </a:rPr>
              <a:t>IO8 - Policy paper</a:t>
            </a:r>
          </a:p>
          <a:p>
            <a:r>
              <a:rPr lang="en-US" sz="3600" spc="10" dirty="0">
                <a:latin typeface="Centaur"/>
                <a:cs typeface="Centaur"/>
              </a:rPr>
              <a:t>Current status and upcoming tasks </a:t>
            </a:r>
          </a:p>
        </p:txBody>
      </p:sp>
    </p:spTree>
    <p:extLst>
      <p:ext uri="{BB962C8B-B14F-4D97-AF65-F5344CB8AC3E}">
        <p14:creationId xmlns:p14="http://schemas.microsoft.com/office/powerpoint/2010/main" val="350081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" y="9144"/>
            <a:ext cx="12192000" cy="685799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27" y="6328743"/>
            <a:ext cx="2386584" cy="524684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-12290" y="756642"/>
            <a:ext cx="48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12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750822" y="1574256"/>
            <a:ext cx="100389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E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Across limits will design and layout the document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It will be printed in all partner languages and also available for download from the</a:t>
            </a:r>
            <a:br>
              <a:rPr lang="en-US" sz="2000" dirty="0">
                <a:latin typeface="Centaur" panose="02030504050205020304" pitchFamily="18" charset="0"/>
              </a:rPr>
            </a:br>
            <a:r>
              <a:rPr lang="en-US" sz="2000" dirty="0">
                <a:latin typeface="Centaur" panose="02030504050205020304" pitchFamily="18" charset="0"/>
              </a:rPr>
              <a:t>project website</a:t>
            </a:r>
          </a:p>
          <a:p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latin typeface="Centaur" panose="02030504050205020304" pitchFamily="18" charset="0"/>
              </a:rPr>
              <a:t>SINERGIE </a:t>
            </a:r>
            <a:r>
              <a:rPr lang="en-US" sz="2000" dirty="0">
                <a:latin typeface="Centaur" panose="02030504050205020304" pitchFamily="18" charset="0"/>
              </a:rPr>
              <a:t>has been allocated </a:t>
            </a:r>
            <a:r>
              <a:rPr lang="en-US" sz="2000" b="1" dirty="0">
                <a:latin typeface="Centaur" panose="02030504050205020304" pitchFamily="18" charset="0"/>
              </a:rPr>
              <a:t>30 research and 6 technical days </a:t>
            </a:r>
            <a:r>
              <a:rPr lang="en-US" sz="2000" dirty="0">
                <a:latin typeface="Centaur" panose="02030504050205020304" pitchFamily="18" charset="0"/>
              </a:rPr>
              <a:t>for researching and</a:t>
            </a:r>
            <a:br>
              <a:rPr lang="en-US" sz="2000" dirty="0">
                <a:latin typeface="Centaur" panose="02030504050205020304" pitchFamily="18" charset="0"/>
              </a:rPr>
            </a:br>
            <a:r>
              <a:rPr lang="en-US" sz="2000" dirty="0">
                <a:latin typeface="Centaur" panose="02030504050205020304" pitchFamily="18" charset="0"/>
              </a:rPr>
              <a:t>drafting the policy paper</a:t>
            </a:r>
          </a:p>
          <a:p>
            <a:endParaRPr lang="en-US" sz="2000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The remaining </a:t>
            </a:r>
            <a:r>
              <a:rPr lang="en-US" sz="2000" b="1" dirty="0">
                <a:latin typeface="Centaur" panose="02030504050205020304" pitchFamily="18" charset="0"/>
              </a:rPr>
              <a:t>partners have been allocated 8 research days and 4 technical days </a:t>
            </a:r>
            <a:r>
              <a:rPr lang="en-US" sz="2000" dirty="0">
                <a:latin typeface="Centaur" panose="02030504050205020304" pitchFamily="18" charset="0"/>
              </a:rPr>
              <a:t>for</a:t>
            </a:r>
            <a:br>
              <a:rPr lang="en-US" sz="2000" dirty="0">
                <a:latin typeface="Centaur" panose="02030504050205020304" pitchFamily="18" charset="0"/>
              </a:rPr>
            </a:br>
            <a:r>
              <a:rPr lang="en-US" sz="2000" dirty="0">
                <a:latin typeface="Centaur" panose="02030504050205020304" pitchFamily="18" charset="0"/>
              </a:rPr>
              <a:t>documental preparation and translations.</a:t>
            </a:r>
          </a:p>
          <a:p>
            <a:endParaRPr lang="en-US" sz="2000" b="1" dirty="0">
              <a:latin typeface="Centaur" panose="02030504050205020304" pitchFamily="18" charset="0"/>
            </a:endParaRPr>
          </a:p>
          <a:p>
            <a:endParaRPr lang="de-DE" sz="2000" dirty="0"/>
          </a:p>
        </p:txBody>
      </p:sp>
      <p:pic>
        <p:nvPicPr>
          <p:cNvPr id="1026" name="Picture 2" descr="http://ngenvironment.eduproject.eu/wp-content/uploads/2018/10/LogoSinergie_headerSito-300x8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9358"/>
            <a:ext cx="2231136" cy="6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1">
            <a:extLst>
              <a:ext uri="{FF2B5EF4-FFF2-40B4-BE49-F238E27FC236}">
                <a16:creationId xmlns:a16="http://schemas.microsoft.com/office/drawing/2014/main" id="{FD0D09FC-7FE0-4211-9592-FB5F0DE0750A}"/>
              </a:ext>
            </a:extLst>
          </p:cNvPr>
          <p:cNvSpPr txBox="1"/>
          <p:nvPr/>
        </p:nvSpPr>
        <p:spPr>
          <a:xfrm>
            <a:off x="1750822" y="152400"/>
            <a:ext cx="6149184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3600" spc="10" dirty="0">
                <a:latin typeface="Centaur"/>
                <a:cs typeface="Centaur"/>
              </a:rPr>
              <a:t>IO8 - Policy paper</a:t>
            </a:r>
          </a:p>
          <a:p>
            <a:r>
              <a:rPr lang="en-US" sz="3600" spc="10" dirty="0">
                <a:latin typeface="Centaur"/>
                <a:cs typeface="Centaur"/>
              </a:rPr>
              <a:t>Current status and upcoming tasks </a:t>
            </a:r>
          </a:p>
        </p:txBody>
      </p:sp>
    </p:spTree>
    <p:extLst>
      <p:ext uri="{BB962C8B-B14F-4D97-AF65-F5344CB8AC3E}">
        <p14:creationId xmlns:p14="http://schemas.microsoft.com/office/powerpoint/2010/main" val="517160977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1437</Words>
  <Application>Microsoft Office PowerPoint</Application>
  <PresentationFormat>Breitbild</PresentationFormat>
  <Paragraphs>284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Calibri</vt:lpstr>
      <vt:lpstr>Carlito</vt:lpstr>
      <vt:lpstr>Centaur</vt:lpstr>
      <vt:lpstr>Century Gothic</vt:lpstr>
      <vt:lpstr>Segoe UI</vt:lpstr>
      <vt:lpstr>Wingdings</vt:lpstr>
      <vt:lpstr>Wingdings 3</vt:lpstr>
      <vt:lpstr>幼圆</vt:lpstr>
      <vt:lpstr>Haste</vt:lpstr>
      <vt:lpstr>NGEnvironment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Jana Stelzer</cp:lastModifiedBy>
  <cp:revision>125</cp:revision>
  <cp:lastPrinted>2020-01-30T16:33:15Z</cp:lastPrinted>
  <dcterms:created xsi:type="dcterms:W3CDTF">2020-01-08T04:18:37Z</dcterms:created>
  <dcterms:modified xsi:type="dcterms:W3CDTF">2021-03-22T05:37:34Z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2020-01-08T00:00:00Z</vt:filetime>
  </property>
  <property fmtid="{D5CDD505-2E9C-101B-9397-08002B2CF9AE}" pid="3" name="LastSaved">
    <vt:filetime>2020-01-08T00:00:00Z</vt:filetime>
  </property>
</Properties>
</file>