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61" r:id="rId5"/>
    <p:sldId id="259" r:id="rId6"/>
    <p:sldId id="263" r:id="rId7"/>
    <p:sldId id="262" r:id="rId8"/>
  </p:sldIdLst>
  <p:sldSz cx="12192000" cy="6858000"/>
  <p:notesSz cx="9926638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Echterling" initials="DE" lastIdx="1" clrIdx="0">
    <p:extLst>
      <p:ext uri="{19B8F6BF-5375-455C-9EA6-DF929625EA0E}">
        <p15:presenceInfo xmlns:p15="http://schemas.microsoft.com/office/powerpoint/2012/main" userId="a4ce76525936b1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7" autoAdjust="0"/>
  </p:normalViewPr>
  <p:slideViewPr>
    <p:cSldViewPr>
      <p:cViewPr varScale="1">
        <p:scale>
          <a:sx n="69" d="100"/>
          <a:sy n="69" d="100"/>
        </p:scale>
        <p:origin x="54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154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011E-F7A4-4DB7-AF9D-FE28B6206817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514"/>
            <a:ext cx="430154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10" y="6513514"/>
            <a:ext cx="430154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C3FB3-4B65-4617-A7B2-0875BF2551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6515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20F3E-F686-4A61-9D28-3B7847D30896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300414"/>
            <a:ext cx="794131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0154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510" y="6513514"/>
            <a:ext cx="430154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AD01-2808-4255-A3C0-2529DDD9D3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986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39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131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38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19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9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113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BEBF-41F0-374B-B502-8C86FB5683E6}" type="datetime1">
              <a:rPr lang="de-DE" smtClean="0"/>
              <a:t>22.03.2021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DD8C-C219-814E-BE12-D74F46A2A43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69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555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868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501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15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5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433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74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17EA-E3AD-42E8-A8DA-660B1436E3E0}" type="datetimeFigureOut">
              <a:rPr lang="pt-PT" smtClean="0"/>
              <a:t>22/03/2021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20D1FD-E96F-444D-B9AE-8C604F0FA278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837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1.jpe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.jpeg"/><Relationship Id="rId4" Type="http://schemas.openxmlformats.org/officeDocument/2006/relationships/hyperlink" Target="mailto:Marc.Beutner@uni-paderborn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ADB9B-3A63-4FB3-B507-52C506F31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/>
          <a:lstStyle/>
          <a:p>
            <a:r>
              <a:rPr lang="pt-PT" dirty="0" err="1"/>
              <a:t>NGEnvironment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5BCA75-994A-4138-B3C2-6A228A90A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/>
          <a:p>
            <a:r>
              <a:rPr lang="en-US" dirty="0"/>
              <a:t>Foster European Active Citizenship and Sustainability</a:t>
            </a:r>
            <a:br>
              <a:rPr lang="en-US" dirty="0"/>
            </a:br>
            <a:r>
              <a:rPr lang="en-US" dirty="0"/>
              <a:t>Through Ecological Thinking by NGOs</a:t>
            </a:r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ADE580-B0AA-4F3A-80EF-0B8498991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9" r="30115"/>
          <a:stretch/>
        </p:blipFill>
        <p:spPr>
          <a:xfrm>
            <a:off x="8859915" y="0"/>
            <a:ext cx="3332085" cy="353071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C35BCA75-994A-4138-B3C2-6A228A90A826}"/>
              </a:ext>
            </a:extLst>
          </p:cNvPr>
          <p:cNvSpPr txBox="1">
            <a:spLocks/>
          </p:cNvSpPr>
          <p:nvPr/>
        </p:nvSpPr>
        <p:spPr>
          <a:xfrm>
            <a:off x="2589212" y="5675689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Steering </a:t>
            </a:r>
            <a:r>
              <a:rPr lang="en-US" sz="2400" b="1" smtClean="0"/>
              <a:t>Committee – Meeting </a:t>
            </a:r>
            <a:endParaRPr lang="pt-PT" sz="2400" dirty="0"/>
          </a:p>
        </p:txBody>
      </p:sp>
      <p:sp>
        <p:nvSpPr>
          <p:cNvPr id="9" name="Shape 84"/>
          <p:cNvSpPr txBox="1">
            <a:spLocks/>
          </p:cNvSpPr>
          <p:nvPr/>
        </p:nvSpPr>
        <p:spPr>
          <a:xfrm>
            <a:off x="2589212" y="355128"/>
            <a:ext cx="6083149" cy="784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NGEnvironment</a:t>
            </a:r>
            <a:br>
              <a:rPr lang="en-US" sz="2200" b="1" dirty="0"/>
            </a:br>
            <a:r>
              <a:rPr lang="en-US" sz="2200" b="1" dirty="0" smtClean="0"/>
              <a:t>Steering Committee </a:t>
            </a:r>
            <a:r>
              <a:rPr lang="en-US" sz="2200" b="1" dirty="0"/>
              <a:t>via ZOOM</a:t>
            </a:r>
            <a:br>
              <a:rPr lang="en-US" sz="2200" b="1" dirty="0"/>
            </a:br>
            <a:endParaRPr lang="de-DE" dirty="0"/>
          </a:p>
          <a:p>
            <a:endParaRPr lang="en-US" sz="2200" b="1" dirty="0"/>
          </a:p>
          <a:p>
            <a:r>
              <a:rPr lang="en-US" sz="2200" b="1" dirty="0" smtClean="0"/>
              <a:t>23</a:t>
            </a:r>
            <a:r>
              <a:rPr lang="en-US" sz="2200" b="1" baseline="30000" dirty="0" smtClean="0"/>
              <a:t>rd</a:t>
            </a:r>
            <a:r>
              <a:rPr lang="en-US" sz="2200" b="1" dirty="0"/>
              <a:t> </a:t>
            </a:r>
            <a:r>
              <a:rPr lang="en-US" sz="2200" b="1" dirty="0" smtClean="0"/>
              <a:t>of </a:t>
            </a:r>
            <a:r>
              <a:rPr lang="de-DE" sz="2200" b="1" dirty="0" smtClean="0"/>
              <a:t>March 2021</a:t>
            </a:r>
            <a:endParaRPr lang="de-DE" sz="2200" dirty="0"/>
          </a:p>
          <a:p>
            <a:r>
              <a:rPr lang="en-GB" b="1" dirty="0"/>
              <a:t>Project Number: 2018-1-DE02-KA204-005014</a:t>
            </a:r>
            <a:endParaRPr lang="de-DE" dirty="0"/>
          </a:p>
          <a:p>
            <a:r>
              <a:rPr lang="en-US" b="1" dirty="0"/>
              <a:t/>
            </a:r>
            <a:br>
              <a:rPr lang="en-US" b="1" dirty="0"/>
            </a:br>
            <a:endParaRPr lang="en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89" y="6024146"/>
            <a:ext cx="3478307" cy="76469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62000" y="6518686"/>
            <a:ext cx="77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en-US" sz="900" spc="10" dirty="0">
                <a:solidFill>
                  <a:srgbClr val="6C6C6C"/>
                </a:solidFill>
                <a:latin typeface="Centaur"/>
                <a:cs typeface="Centaur"/>
              </a:rPr>
              <a:t>The European Commission support for the production of this publication does not constitute an endorsement of the contents which reflects the views only of the authors, </a:t>
            </a:r>
          </a:p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en-US" sz="900" spc="10" dirty="0">
                <a:solidFill>
                  <a:srgbClr val="6C6C6C"/>
                </a:solidFill>
                <a:latin typeface="Centaur"/>
                <a:cs typeface="Centaur"/>
              </a:rPr>
              <a:t>and the Commission cannot be held responsible for any use which may be made of the information contained therein.</a:t>
            </a:r>
            <a:endParaRPr lang="de-DE" sz="900" spc="10" dirty="0">
              <a:solidFill>
                <a:srgbClr val="6C6C6C"/>
              </a:solidFill>
              <a:latin typeface="Centaur"/>
              <a:cs typeface="Centaur"/>
            </a:endParaRPr>
          </a:p>
        </p:txBody>
      </p:sp>
    </p:spTree>
    <p:extLst>
      <p:ext uri="{BB962C8B-B14F-4D97-AF65-F5344CB8AC3E}">
        <p14:creationId xmlns:p14="http://schemas.microsoft.com/office/powerpoint/2010/main" val="352719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" y="9144"/>
            <a:ext cx="12192000" cy="6857999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" cy="6857999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27" y="6328743"/>
            <a:ext cx="2386584" cy="524684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8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685230" y="1549527"/>
            <a:ext cx="100389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3200" b="1" dirty="0" smtClean="0">
                <a:latin typeface="Centaur" panose="02030504050205020304" pitchFamily="18" charset="0"/>
              </a:rPr>
              <a:t>Further </a:t>
            </a:r>
            <a:r>
              <a:rPr lang="en-US" sz="3200" b="1" dirty="0">
                <a:latin typeface="Centaur" panose="02030504050205020304" pitchFamily="18" charset="0"/>
              </a:rPr>
              <a:t>project work under corona </a:t>
            </a:r>
            <a:r>
              <a:rPr lang="en-US" sz="3200" b="1" dirty="0" smtClean="0">
                <a:latin typeface="Centaur" panose="02030504050205020304" pitchFamily="18" charset="0"/>
              </a:rPr>
              <a:t>conditions</a:t>
            </a:r>
          </a:p>
          <a:p>
            <a:endParaRPr lang="en-US" sz="3200" b="1" dirty="0" smtClean="0">
              <a:latin typeface="Centaur" panose="02030504050205020304" pitchFamily="18" charset="0"/>
            </a:endParaRPr>
          </a:p>
          <a:p>
            <a:r>
              <a:rPr lang="en-US" sz="3200" b="1" dirty="0" smtClean="0">
                <a:latin typeface="Centaur" panose="02030504050205020304" pitchFamily="18" charset="0"/>
              </a:rPr>
              <a:t>2) Project timeline</a:t>
            </a:r>
          </a:p>
          <a:p>
            <a:pPr marL="914400" lvl="1" indent="-457200">
              <a:buAutoNum type="arabicParenR"/>
            </a:pPr>
            <a:r>
              <a:rPr lang="en-US" sz="2800" dirty="0" smtClean="0">
                <a:latin typeface="Centaur" panose="02030504050205020304" pitchFamily="18" charset="0"/>
              </a:rPr>
              <a:t>IOs</a:t>
            </a:r>
          </a:p>
          <a:p>
            <a:pPr marL="914400" lvl="1" indent="-457200">
              <a:buAutoNum type="arabicParenR"/>
            </a:pPr>
            <a:r>
              <a:rPr lang="en-US" sz="2800" dirty="0" smtClean="0">
                <a:latin typeface="Centaur" panose="02030504050205020304" pitchFamily="18" charset="0"/>
              </a:rPr>
              <a:t>Final Conference</a:t>
            </a:r>
            <a:endParaRPr lang="en-US" sz="2800" dirty="0">
              <a:latin typeface="Centaur" panose="02030504050205020304" pitchFamily="18" charset="0"/>
            </a:endParaRP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endParaRPr lang="en-US" sz="2000" b="1" dirty="0">
              <a:latin typeface="Centaur" panose="020305040502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sp>
        <p:nvSpPr>
          <p:cNvPr id="34" name="text 1">
            <a:extLst>
              <a:ext uri="{FF2B5EF4-FFF2-40B4-BE49-F238E27FC236}">
                <a16:creationId xmlns:a16="http://schemas.microsoft.com/office/drawing/2014/main" id="{4411F6A0-2AF6-4EA7-AFA8-FD2F7B3C900C}"/>
              </a:ext>
            </a:extLst>
          </p:cNvPr>
          <p:cNvSpPr txBox="1"/>
          <p:nvPr/>
        </p:nvSpPr>
        <p:spPr>
          <a:xfrm>
            <a:off x="1750822" y="152400"/>
            <a:ext cx="1261114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3600" spc="10" dirty="0" smtClean="0">
                <a:latin typeface="Centaur"/>
                <a:cs typeface="Centaur"/>
              </a:rPr>
              <a:t>Agenda</a:t>
            </a:r>
            <a:endParaRPr lang="en-US" sz="3600" spc="10" dirty="0">
              <a:latin typeface="Centaur"/>
              <a:cs typeface="Centaur"/>
            </a:endParaRPr>
          </a:p>
        </p:txBody>
      </p:sp>
    </p:spTree>
    <p:extLst>
      <p:ext uri="{BB962C8B-B14F-4D97-AF65-F5344CB8AC3E}">
        <p14:creationId xmlns:p14="http://schemas.microsoft.com/office/powerpoint/2010/main" val="6995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676809" y="687184"/>
            <a:ext cx="10359408" cy="1499616"/>
          </a:xfrm>
        </p:spPr>
        <p:txBody>
          <a:bodyPr rtlCol="0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aur" panose="02030504050205020304" pitchFamily="18" charset="0"/>
              </a:rPr>
              <a:t>Multiplier Events</a:t>
            </a:r>
            <a:endParaRPr lang="en-US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pic>
        <p:nvPicPr>
          <p:cNvPr id="7" name="Bild 3" descr="logosbeneficaireserasmusleft_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32" y="6169373"/>
            <a:ext cx="28384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5"/>
          <p:cNvSpPr txBox="1"/>
          <p:nvPr/>
        </p:nvSpPr>
        <p:spPr>
          <a:xfrm>
            <a:off x="1676809" y="1436992"/>
            <a:ext cx="990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Deadline: </a:t>
            </a:r>
            <a:r>
              <a:rPr lang="en-US" sz="2000" dirty="0" smtClean="0">
                <a:latin typeface="Centaur" panose="02030504050205020304" pitchFamily="18" charset="0"/>
              </a:rPr>
              <a:t>July 2021</a:t>
            </a:r>
            <a:endParaRPr lang="en-US" sz="2000" dirty="0">
              <a:latin typeface="Centaur" panose="020305040502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N= 30 persons 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Presenting all IOs </a:t>
            </a:r>
            <a:r>
              <a:rPr lang="en-US" sz="2000" dirty="0" smtClean="0">
                <a:latin typeface="Centaur" panose="02030504050205020304" pitchFamily="18" charset="0"/>
              </a:rPr>
              <a:t>and results of </a:t>
            </a:r>
            <a:r>
              <a:rPr lang="en-US" sz="2000" dirty="0">
                <a:latin typeface="Centaur" panose="02030504050205020304" pitchFamily="18" charset="0"/>
              </a:rPr>
              <a:t>the </a:t>
            </a:r>
            <a:r>
              <a:rPr lang="en-US" sz="2000" dirty="0" smtClean="0">
                <a:latin typeface="Centaur" panose="02030504050205020304" pitchFamily="18" charset="0"/>
              </a:rPr>
              <a:t>project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O</a:t>
            </a:r>
            <a:r>
              <a:rPr lang="en-US" sz="2000" dirty="0" smtClean="0">
                <a:latin typeface="Centaur" panose="02030504050205020304" pitchFamily="18" charset="0"/>
              </a:rPr>
              <a:t>nline Multiplier Event is possible (Confirmation by NA)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With regard to the </a:t>
            </a:r>
            <a:r>
              <a:rPr lang="en-US" sz="2000" dirty="0" err="1">
                <a:latin typeface="Centaur" panose="02030504050205020304" pitchFamily="18" charset="0"/>
              </a:rPr>
              <a:t>organisation</a:t>
            </a:r>
            <a:r>
              <a:rPr lang="en-US" sz="2000" dirty="0">
                <a:latin typeface="Centaur" panose="02030504050205020304" pitchFamily="18" charset="0"/>
              </a:rPr>
              <a:t> and finances, the following applies: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Centaur" panose="02030504050205020304" pitchFamily="18" charset="0"/>
              </a:rPr>
              <a:t>(a) </a:t>
            </a:r>
            <a:r>
              <a:rPr lang="en-US" sz="2000" i="1" dirty="0">
                <a:latin typeface="Centaur" panose="02030504050205020304" pitchFamily="18" charset="0"/>
              </a:rPr>
              <a:t>Calculation of the grant amo</a:t>
            </a:r>
            <a:r>
              <a:rPr lang="en-US" sz="2000" dirty="0">
                <a:latin typeface="Centaur" panose="02030504050205020304" pitchFamily="18" charset="0"/>
              </a:rPr>
              <a:t>unt: The grant amount is calculated by multiplying the number of participants not belonging to the beneficiary, not belonging to an associated partner and not belonging to a partner </a:t>
            </a:r>
            <a:r>
              <a:rPr lang="en-US" sz="2000" dirty="0" err="1">
                <a:latin typeface="Centaur" panose="02030504050205020304" pitchFamily="18" charset="0"/>
              </a:rPr>
              <a:t>organisation</a:t>
            </a:r>
            <a:r>
              <a:rPr lang="en-US" sz="2000" dirty="0">
                <a:latin typeface="Centaur" panose="02030504050205020304" pitchFamily="18" charset="0"/>
              </a:rPr>
              <a:t> involved in the project by 15% of the financial contribution as defined in Annex IV of the Agreement. There is a maximum amount of EUR 5,000 per project.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sz="2000" dirty="0" smtClean="0">
              <a:latin typeface="Centaur" panose="020305040502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sz="2000" dirty="0" smtClean="0">
              <a:latin typeface="Centaur" panose="020305040502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2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676809" y="687184"/>
            <a:ext cx="10359408" cy="1499616"/>
          </a:xfrm>
        </p:spPr>
        <p:txBody>
          <a:bodyPr rtlCol="0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aur" panose="02030504050205020304" pitchFamily="18" charset="0"/>
              </a:rPr>
              <a:t>Multiplier Events</a:t>
            </a:r>
            <a:endParaRPr lang="en-US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pic>
        <p:nvPicPr>
          <p:cNvPr id="7" name="Bild 3" descr="logosbeneficaireserasmusleft_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32" y="6169373"/>
            <a:ext cx="28384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5"/>
          <p:cNvSpPr txBox="1"/>
          <p:nvPr/>
        </p:nvSpPr>
        <p:spPr>
          <a:xfrm>
            <a:off x="1418192" y="1703691"/>
            <a:ext cx="10496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n-US" sz="2000" dirty="0" smtClean="0">
                <a:latin typeface="Centaur" panose="02030504050205020304" pitchFamily="18" charset="0"/>
              </a:rPr>
              <a:t>(</a:t>
            </a:r>
            <a:r>
              <a:rPr lang="en-US" sz="2000" dirty="0">
                <a:latin typeface="Centaur" panose="02030504050205020304" pitchFamily="18" charset="0"/>
              </a:rPr>
              <a:t>b)	</a:t>
            </a:r>
            <a:r>
              <a:rPr lang="en-US" sz="2000" i="1" dirty="0">
                <a:latin typeface="Centaur" panose="02030504050205020304" pitchFamily="18" charset="0"/>
              </a:rPr>
              <a:t>Trigger event</a:t>
            </a:r>
            <a:r>
              <a:rPr lang="en-US" sz="2000" dirty="0">
                <a:latin typeface="Centaur" panose="02030504050205020304" pitchFamily="18" charset="0"/>
              </a:rPr>
              <a:t>: Entitlement to the grant amount arises from the fact that the multiplier event has taken place and is of an acceptable quality level.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Centaur" panose="02030504050205020304" pitchFamily="18" charset="0"/>
              </a:rPr>
              <a:t>(c)	</a:t>
            </a:r>
            <a:r>
              <a:rPr lang="en-US" sz="2000" i="1" dirty="0">
                <a:latin typeface="Centaur" panose="02030504050205020304" pitchFamily="18" charset="0"/>
              </a:rPr>
              <a:t>Evidence: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a	.</a:t>
            </a:r>
            <a:r>
              <a:rPr lang="en-US" sz="2000" dirty="0">
                <a:latin typeface="Centaur" panose="02030504050205020304" pitchFamily="18" charset="0"/>
              </a:rPr>
              <a:t>	Evidence of the multiplier event carried out virtually, stating the title and date of the event.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b.	Evidence of the number of participants by a declaration signed by the </a:t>
            </a:r>
            <a:r>
              <a:rPr lang="en-US" sz="2000" dirty="0" err="1">
                <a:latin typeface="Centaur" panose="02030504050205020304" pitchFamily="18" charset="0"/>
              </a:rPr>
              <a:t>organiser</a:t>
            </a:r>
            <a:r>
              <a:rPr lang="en-US" sz="2000" dirty="0">
                <a:latin typeface="Centaur" panose="02030504050205020304" pitchFamily="18" charset="0"/>
              </a:rPr>
              <a:t> stating the names of the participants and the name and address of the sending </a:t>
            </a:r>
            <a:r>
              <a:rPr lang="en-US" sz="2000" dirty="0" err="1">
                <a:latin typeface="Centaur" panose="02030504050205020304" pitchFamily="18" charset="0"/>
              </a:rPr>
              <a:t>organisation</a:t>
            </a:r>
            <a:r>
              <a:rPr lang="en-US" sz="2000" dirty="0">
                <a:latin typeface="Centaur" panose="02030504050205020304" pitchFamily="18" charset="0"/>
              </a:rPr>
              <a:t> or institution.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c.	Documents used or distributed at the multiplier event.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sz="2000" dirty="0" smtClean="0">
              <a:latin typeface="Centaur" panose="020305040502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0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0" y="2575560"/>
            <a:ext cx="100584" cy="626364"/>
          </a:xfrm>
          <a:custGeom>
            <a:avLst/>
            <a:gdLst/>
            <a:ahLst/>
            <a:cxnLst/>
            <a:rect l="l" t="t" r="r" b="b"/>
            <a:pathLst>
              <a:path w="100584" h="626364">
                <a:moveTo>
                  <a:pt x="100584" y="626364"/>
                </a:moveTo>
                <a:cubicBezTo>
                  <a:pt x="91440" y="538861"/>
                  <a:pt x="86868" y="455930"/>
                  <a:pt x="77724" y="368427"/>
                </a:cubicBezTo>
                <a:cubicBezTo>
                  <a:pt x="50292" y="248666"/>
                  <a:pt x="27432" y="124333"/>
                  <a:pt x="0" y="0"/>
                </a:cubicBezTo>
                <a:cubicBezTo>
                  <a:pt x="0" y="161163"/>
                  <a:pt x="0" y="161163"/>
                  <a:pt x="0" y="161163"/>
                </a:cubicBezTo>
                <a:cubicBezTo>
                  <a:pt x="27432" y="294767"/>
                  <a:pt x="59435" y="432943"/>
                  <a:pt x="91440" y="571118"/>
                </a:cubicBezTo>
                <a:cubicBezTo>
                  <a:pt x="91440" y="589534"/>
                  <a:pt x="96012" y="607949"/>
                  <a:pt x="100584" y="626364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016" y="3156203"/>
            <a:ext cx="647700" cy="2322576"/>
          </a:xfrm>
          <a:custGeom>
            <a:avLst/>
            <a:gdLst/>
            <a:ahLst/>
            <a:cxnLst/>
            <a:rect l="l" t="t" r="r" b="b"/>
            <a:pathLst>
              <a:path w="647700" h="2322576">
                <a:moveTo>
                  <a:pt x="397878" y="1612901"/>
                </a:moveTo>
                <a:cubicBezTo>
                  <a:pt x="476516" y="1852550"/>
                  <a:pt x="555167" y="2087500"/>
                  <a:pt x="643077" y="2322577"/>
                </a:cubicBezTo>
                <a:cubicBezTo>
                  <a:pt x="643077" y="2281048"/>
                  <a:pt x="643077" y="2244218"/>
                  <a:pt x="647700" y="2202816"/>
                </a:cubicBezTo>
                <a:cubicBezTo>
                  <a:pt x="573671" y="2004569"/>
                  <a:pt x="504278" y="1801877"/>
                  <a:pt x="439508" y="1599058"/>
                </a:cubicBezTo>
                <a:cubicBezTo>
                  <a:pt x="268338" y="1073786"/>
                  <a:pt x="124917" y="539116"/>
                  <a:pt x="0" y="0"/>
                </a:cubicBezTo>
                <a:cubicBezTo>
                  <a:pt x="9258" y="92203"/>
                  <a:pt x="18503" y="188977"/>
                  <a:pt x="27762" y="281052"/>
                </a:cubicBezTo>
                <a:cubicBezTo>
                  <a:pt x="138798" y="728092"/>
                  <a:pt x="259080" y="1175132"/>
                  <a:pt x="397878" y="1612901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100584" y="3201924"/>
            <a:ext cx="821436" cy="3328416"/>
          </a:xfrm>
          <a:custGeom>
            <a:avLst/>
            <a:gdLst/>
            <a:ahLst/>
            <a:cxnLst/>
            <a:rect l="l" t="t" r="r" b="b"/>
            <a:pathLst>
              <a:path w="821436" h="3328416">
                <a:moveTo>
                  <a:pt x="747598" y="3042590"/>
                </a:moveTo>
                <a:cubicBezTo>
                  <a:pt x="669150" y="2848978"/>
                  <a:pt x="599922" y="2655354"/>
                  <a:pt x="535317" y="2461742"/>
                </a:cubicBezTo>
                <a:cubicBezTo>
                  <a:pt x="387642" y="2014601"/>
                  <a:pt x="272275" y="1553591"/>
                  <a:pt x="184594" y="1088009"/>
                </a:cubicBezTo>
                <a:cubicBezTo>
                  <a:pt x="133832" y="806704"/>
                  <a:pt x="92290" y="520954"/>
                  <a:pt x="55372" y="235077"/>
                </a:cubicBezTo>
                <a:cubicBezTo>
                  <a:pt x="36918" y="156718"/>
                  <a:pt x="18459" y="78359"/>
                  <a:pt x="0" y="0"/>
                </a:cubicBezTo>
                <a:cubicBezTo>
                  <a:pt x="36918" y="364235"/>
                  <a:pt x="87680" y="733044"/>
                  <a:pt x="152285" y="1092581"/>
                </a:cubicBezTo>
                <a:cubicBezTo>
                  <a:pt x="235356" y="1562735"/>
                  <a:pt x="350723" y="2023745"/>
                  <a:pt x="493788" y="2475573"/>
                </a:cubicBezTo>
                <a:cubicBezTo>
                  <a:pt x="567626" y="2701455"/>
                  <a:pt x="650684" y="2922740"/>
                  <a:pt x="738365" y="3139402"/>
                </a:cubicBezTo>
                <a:cubicBezTo>
                  <a:pt x="766064" y="3203943"/>
                  <a:pt x="793750" y="3263874"/>
                  <a:pt x="821436" y="3328416"/>
                </a:cubicBezTo>
                <a:cubicBezTo>
                  <a:pt x="812203" y="3305365"/>
                  <a:pt x="807593" y="3286925"/>
                  <a:pt x="802982" y="3263874"/>
                </a:cubicBezTo>
                <a:cubicBezTo>
                  <a:pt x="779907" y="3190113"/>
                  <a:pt x="761441" y="3116351"/>
                  <a:pt x="747598" y="304259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" y="228600"/>
            <a:ext cx="105156" cy="2927603"/>
          </a:xfrm>
          <a:custGeom>
            <a:avLst/>
            <a:gdLst/>
            <a:ahLst/>
            <a:cxnLst/>
            <a:rect l="l" t="t" r="r" b="b"/>
            <a:pathLst>
              <a:path w="105156" h="2927603">
                <a:moveTo>
                  <a:pt x="50292" y="2660142"/>
                </a:moveTo>
                <a:cubicBezTo>
                  <a:pt x="54864" y="2678684"/>
                  <a:pt x="54864" y="2697099"/>
                  <a:pt x="54864" y="2715514"/>
                </a:cubicBezTo>
                <a:cubicBezTo>
                  <a:pt x="68580" y="2780030"/>
                  <a:pt x="86868" y="2844673"/>
                  <a:pt x="100584" y="2913761"/>
                </a:cubicBezTo>
                <a:cubicBezTo>
                  <a:pt x="100584" y="2918333"/>
                  <a:pt x="100584" y="2923032"/>
                  <a:pt x="105156" y="2927603"/>
                </a:cubicBezTo>
                <a:cubicBezTo>
                  <a:pt x="96011" y="2835402"/>
                  <a:pt x="86868" y="2747771"/>
                  <a:pt x="77724" y="2655570"/>
                </a:cubicBezTo>
                <a:cubicBezTo>
                  <a:pt x="41148" y="2185289"/>
                  <a:pt x="22860" y="1715008"/>
                  <a:pt x="22860" y="1240155"/>
                </a:cubicBezTo>
                <a:cubicBezTo>
                  <a:pt x="27432" y="825246"/>
                  <a:pt x="41148" y="414909"/>
                  <a:pt x="68580" y="0"/>
                </a:cubicBezTo>
                <a:cubicBezTo>
                  <a:pt x="54864" y="0"/>
                  <a:pt x="54864" y="0"/>
                  <a:pt x="54864" y="0"/>
                </a:cubicBezTo>
                <a:cubicBezTo>
                  <a:pt x="22860" y="410337"/>
                  <a:pt x="9144" y="825246"/>
                  <a:pt x="4572" y="1240155"/>
                </a:cubicBezTo>
                <a:cubicBezTo>
                  <a:pt x="0" y="1715008"/>
                  <a:pt x="13716" y="2185289"/>
                  <a:pt x="50292" y="2660142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24" y="2944368"/>
            <a:ext cx="79248" cy="493776"/>
          </a:xfrm>
          <a:custGeom>
            <a:avLst/>
            <a:gdLst/>
            <a:ahLst/>
            <a:cxnLst/>
            <a:rect l="l" t="t" r="r" b="b"/>
            <a:pathLst>
              <a:path w="79248" h="493776">
                <a:moveTo>
                  <a:pt x="0" y="0"/>
                </a:moveTo>
                <a:cubicBezTo>
                  <a:pt x="9323" y="87630"/>
                  <a:pt x="13985" y="170688"/>
                  <a:pt x="23308" y="258445"/>
                </a:cubicBezTo>
                <a:cubicBezTo>
                  <a:pt x="41954" y="336931"/>
                  <a:pt x="60604" y="415290"/>
                  <a:pt x="79248" y="493776"/>
                </a:cubicBezTo>
                <a:cubicBezTo>
                  <a:pt x="69926" y="401447"/>
                  <a:pt x="60604" y="304546"/>
                  <a:pt x="51282" y="212216"/>
                </a:cubicBezTo>
                <a:cubicBezTo>
                  <a:pt x="46616" y="207645"/>
                  <a:pt x="46616" y="203072"/>
                  <a:pt x="46616" y="198374"/>
                </a:cubicBezTo>
                <a:cubicBezTo>
                  <a:pt x="32631" y="129159"/>
                  <a:pt x="13985" y="64643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9620" y="5478780"/>
            <a:ext cx="190500" cy="1025652"/>
          </a:xfrm>
          <a:custGeom>
            <a:avLst/>
            <a:gdLst/>
            <a:ahLst/>
            <a:cxnLst/>
            <a:rect l="l" t="t" r="r" b="b"/>
            <a:pathLst>
              <a:path w="190500" h="1025652">
                <a:moveTo>
                  <a:pt x="0" y="0"/>
                </a:moveTo>
                <a:cubicBezTo>
                  <a:pt x="0" y="143218"/>
                  <a:pt x="9296" y="286448"/>
                  <a:pt x="23228" y="429666"/>
                </a:cubicBezTo>
                <a:cubicBezTo>
                  <a:pt x="37172" y="540550"/>
                  <a:pt x="55753" y="656044"/>
                  <a:pt x="78994" y="766927"/>
                </a:cubicBezTo>
                <a:cubicBezTo>
                  <a:pt x="88277" y="794651"/>
                  <a:pt x="102222" y="822363"/>
                  <a:pt x="111505" y="850087"/>
                </a:cubicBezTo>
                <a:cubicBezTo>
                  <a:pt x="139395" y="910145"/>
                  <a:pt x="162623" y="965593"/>
                  <a:pt x="190500" y="1025652"/>
                </a:cubicBezTo>
                <a:cubicBezTo>
                  <a:pt x="185851" y="1011796"/>
                  <a:pt x="181203" y="993305"/>
                  <a:pt x="176555" y="979449"/>
                </a:cubicBezTo>
                <a:cubicBezTo>
                  <a:pt x="120802" y="794651"/>
                  <a:pt x="83629" y="609841"/>
                  <a:pt x="60401" y="425043"/>
                </a:cubicBezTo>
                <a:cubicBezTo>
                  <a:pt x="51104" y="314160"/>
                  <a:pt x="41821" y="207899"/>
                  <a:pt x="37172" y="101600"/>
                </a:cubicBezTo>
                <a:cubicBezTo>
                  <a:pt x="37172" y="97028"/>
                  <a:pt x="32524" y="92456"/>
                  <a:pt x="32524" y="83185"/>
                </a:cubicBezTo>
                <a:cubicBezTo>
                  <a:pt x="23228" y="55499"/>
                  <a:pt x="9296" y="27686"/>
                  <a:pt x="0" y="0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716" y="1399032"/>
            <a:ext cx="2075688" cy="4047744"/>
          </a:xfrm>
          <a:custGeom>
            <a:avLst/>
            <a:gdLst/>
            <a:ahLst/>
            <a:cxnLst/>
            <a:rect l="l" t="t" r="r" b="b"/>
            <a:pathLst>
              <a:path w="2075688" h="4047744">
                <a:moveTo>
                  <a:pt x="32283" y="3937127"/>
                </a:moveTo>
                <a:cubicBezTo>
                  <a:pt x="46126" y="3559048"/>
                  <a:pt x="119926" y="3185668"/>
                  <a:pt x="230632" y="2826004"/>
                </a:cubicBezTo>
                <a:cubicBezTo>
                  <a:pt x="345948" y="2466467"/>
                  <a:pt x="502793" y="2120646"/>
                  <a:pt x="687324" y="1788795"/>
                </a:cubicBezTo>
                <a:cubicBezTo>
                  <a:pt x="871728" y="1456817"/>
                  <a:pt x="1083944" y="1143381"/>
                  <a:pt x="1314577" y="843661"/>
                </a:cubicBezTo>
                <a:cubicBezTo>
                  <a:pt x="1429893" y="696087"/>
                  <a:pt x="1554480" y="548640"/>
                  <a:pt x="1678940" y="410337"/>
                </a:cubicBezTo>
                <a:cubicBezTo>
                  <a:pt x="1743583" y="341122"/>
                  <a:pt x="1808099" y="267335"/>
                  <a:pt x="1872742" y="202819"/>
                </a:cubicBezTo>
                <a:cubicBezTo>
                  <a:pt x="1941957" y="133731"/>
                  <a:pt x="2006473" y="69215"/>
                  <a:pt x="2075688" y="4572"/>
                </a:cubicBezTo>
                <a:cubicBezTo>
                  <a:pt x="2075688" y="0"/>
                  <a:pt x="2075688" y="0"/>
                  <a:pt x="2075688" y="0"/>
                </a:cubicBezTo>
                <a:cubicBezTo>
                  <a:pt x="2001901" y="64516"/>
                  <a:pt x="1937258" y="129032"/>
                  <a:pt x="1868170" y="198247"/>
                </a:cubicBezTo>
                <a:cubicBezTo>
                  <a:pt x="1803527" y="262763"/>
                  <a:pt x="1739011" y="331978"/>
                  <a:pt x="1674368" y="405638"/>
                </a:cubicBezTo>
                <a:cubicBezTo>
                  <a:pt x="1545209" y="543941"/>
                  <a:pt x="1420749" y="686943"/>
                  <a:pt x="1305433" y="834390"/>
                </a:cubicBezTo>
                <a:cubicBezTo>
                  <a:pt x="1070102" y="1134110"/>
                  <a:pt x="853313" y="1447546"/>
                  <a:pt x="668782" y="1779524"/>
                </a:cubicBezTo>
                <a:cubicBezTo>
                  <a:pt x="479717" y="2106802"/>
                  <a:pt x="322884" y="2457196"/>
                  <a:pt x="207568" y="2816860"/>
                </a:cubicBezTo>
                <a:cubicBezTo>
                  <a:pt x="87642" y="3180969"/>
                  <a:pt x="13843" y="3554476"/>
                  <a:pt x="0" y="3937127"/>
                </a:cubicBezTo>
                <a:cubicBezTo>
                  <a:pt x="0" y="3946271"/>
                  <a:pt x="0" y="3950970"/>
                  <a:pt x="0" y="3960114"/>
                </a:cubicBezTo>
                <a:cubicBezTo>
                  <a:pt x="9220" y="3987800"/>
                  <a:pt x="18453" y="4020058"/>
                  <a:pt x="32283" y="4047744"/>
                </a:cubicBezTo>
                <a:cubicBezTo>
                  <a:pt x="32283" y="4010914"/>
                  <a:pt x="32283" y="3973957"/>
                  <a:pt x="32283" y="3937127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769620" y="5359908"/>
            <a:ext cx="38100" cy="220980"/>
          </a:xfrm>
          <a:custGeom>
            <a:avLst/>
            <a:gdLst/>
            <a:ahLst/>
            <a:cxnLst/>
            <a:rect l="l" t="t" r="r" b="b"/>
            <a:pathLst>
              <a:path w="38100" h="220980">
                <a:moveTo>
                  <a:pt x="33337" y="202565"/>
                </a:moveTo>
                <a:cubicBezTo>
                  <a:pt x="33337" y="211709"/>
                  <a:pt x="38100" y="216408"/>
                  <a:pt x="38100" y="220980"/>
                </a:cubicBezTo>
                <a:cubicBezTo>
                  <a:pt x="38100" y="174879"/>
                  <a:pt x="38100" y="133477"/>
                  <a:pt x="38100" y="87503"/>
                </a:cubicBezTo>
                <a:cubicBezTo>
                  <a:pt x="23812" y="59817"/>
                  <a:pt x="14287" y="27559"/>
                  <a:pt x="4762" y="0"/>
                </a:cubicBezTo>
                <a:cubicBezTo>
                  <a:pt x="0" y="41402"/>
                  <a:pt x="0" y="78232"/>
                  <a:pt x="0" y="119634"/>
                </a:cubicBezTo>
                <a:cubicBezTo>
                  <a:pt x="9525" y="147320"/>
                  <a:pt x="23812" y="174879"/>
                  <a:pt x="33337" y="202565"/>
                </a:cubicBezTo>
                <a:close/>
              </a:path>
            </a:pathLst>
          </a:custGeom>
          <a:solidFill>
            <a:srgbClr val="455F51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0"/>
            <a:ext cx="493776" cy="4399788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50164" y="4315968"/>
            <a:ext cx="423672" cy="1581912"/>
          </a:xfrm>
          <a:custGeom>
            <a:avLst/>
            <a:gdLst/>
            <a:ahLst/>
            <a:cxnLst/>
            <a:rect l="l" t="t" r="r" b="b"/>
            <a:pathLst>
              <a:path w="423672" h="1581912">
                <a:moveTo>
                  <a:pt x="255168" y="1097788"/>
                </a:moveTo>
                <a:cubicBezTo>
                  <a:pt x="308127" y="1260729"/>
                  <a:pt x="361086" y="1423721"/>
                  <a:pt x="423672" y="1581912"/>
                </a:cubicBezTo>
                <a:cubicBezTo>
                  <a:pt x="423672" y="1548358"/>
                  <a:pt x="423672" y="1510004"/>
                  <a:pt x="423672" y="1476451"/>
                </a:cubicBezTo>
                <a:cubicBezTo>
                  <a:pt x="423672" y="1471663"/>
                  <a:pt x="423672" y="1462075"/>
                  <a:pt x="423672" y="1457274"/>
                </a:cubicBezTo>
                <a:cubicBezTo>
                  <a:pt x="380339" y="1332636"/>
                  <a:pt x="337007" y="1208024"/>
                  <a:pt x="298500" y="1083310"/>
                </a:cubicBezTo>
                <a:cubicBezTo>
                  <a:pt x="182943" y="728599"/>
                  <a:pt x="81851" y="364363"/>
                  <a:pt x="0" y="0"/>
                </a:cubicBezTo>
                <a:cubicBezTo>
                  <a:pt x="9626" y="100711"/>
                  <a:pt x="19253" y="201295"/>
                  <a:pt x="33705" y="302006"/>
                </a:cubicBezTo>
                <a:cubicBezTo>
                  <a:pt x="101104" y="570484"/>
                  <a:pt x="173316" y="834136"/>
                  <a:pt x="255168" y="1097788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208" y="4364736"/>
            <a:ext cx="551688" cy="2235708"/>
          </a:xfrm>
          <a:custGeom>
            <a:avLst/>
            <a:gdLst/>
            <a:ahLst/>
            <a:cxnLst/>
            <a:rect l="l" t="t" r="r" b="b"/>
            <a:pathLst>
              <a:path w="551688" h="2235708">
                <a:moveTo>
                  <a:pt x="484530" y="1958035"/>
                </a:moveTo>
                <a:cubicBezTo>
                  <a:pt x="446151" y="1857502"/>
                  <a:pt x="407771" y="1752181"/>
                  <a:pt x="374192" y="1646860"/>
                </a:cubicBezTo>
                <a:cubicBezTo>
                  <a:pt x="273443" y="1345260"/>
                  <a:pt x="196684" y="1034034"/>
                  <a:pt x="139115" y="722884"/>
                </a:cubicBezTo>
                <a:cubicBezTo>
                  <a:pt x="105537" y="569722"/>
                  <a:pt x="81559" y="411734"/>
                  <a:pt x="62369" y="253746"/>
                </a:cubicBezTo>
                <a:cubicBezTo>
                  <a:pt x="43180" y="167513"/>
                  <a:pt x="19189" y="86233"/>
                  <a:pt x="0" y="0"/>
                </a:cubicBezTo>
                <a:cubicBezTo>
                  <a:pt x="23990" y="244094"/>
                  <a:pt x="57569" y="488315"/>
                  <a:pt x="100749" y="727710"/>
                </a:cubicBezTo>
                <a:cubicBezTo>
                  <a:pt x="158305" y="1043686"/>
                  <a:pt x="235064" y="1354823"/>
                  <a:pt x="331012" y="1661223"/>
                </a:cubicBezTo>
                <a:cubicBezTo>
                  <a:pt x="378980" y="1809635"/>
                  <a:pt x="431761" y="1962823"/>
                  <a:pt x="494118" y="2111235"/>
                </a:cubicBezTo>
                <a:cubicBezTo>
                  <a:pt x="513308" y="2149538"/>
                  <a:pt x="532498" y="2192617"/>
                  <a:pt x="551688" y="2235708"/>
                </a:cubicBezTo>
                <a:cubicBezTo>
                  <a:pt x="546887" y="2221344"/>
                  <a:pt x="542099" y="2206980"/>
                  <a:pt x="537298" y="2192617"/>
                </a:cubicBezTo>
                <a:cubicBezTo>
                  <a:pt x="518109" y="2116023"/>
                  <a:pt x="498919" y="2034641"/>
                  <a:pt x="484530" y="195803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7868" y="1289304"/>
            <a:ext cx="173736" cy="3026664"/>
          </a:xfrm>
          <a:custGeom>
            <a:avLst/>
            <a:gdLst/>
            <a:ahLst/>
            <a:cxnLst/>
            <a:rect l="l" t="t" r="r" b="b"/>
            <a:pathLst>
              <a:path w="173736" h="3026664">
                <a:moveTo>
                  <a:pt x="82042" y="3026664"/>
                </a:moveTo>
                <a:cubicBezTo>
                  <a:pt x="72390" y="2969260"/>
                  <a:pt x="67564" y="2911856"/>
                  <a:pt x="62738" y="2854579"/>
                </a:cubicBezTo>
                <a:cubicBezTo>
                  <a:pt x="38608" y="2534158"/>
                  <a:pt x="24130" y="2218563"/>
                  <a:pt x="24130" y="1902967"/>
                </a:cubicBezTo>
                <a:cubicBezTo>
                  <a:pt x="24130" y="1582674"/>
                  <a:pt x="38608" y="1267079"/>
                  <a:pt x="62738" y="946785"/>
                </a:cubicBezTo>
                <a:cubicBezTo>
                  <a:pt x="72390" y="788924"/>
                  <a:pt x="86868" y="631190"/>
                  <a:pt x="106172" y="473329"/>
                </a:cubicBezTo>
                <a:cubicBezTo>
                  <a:pt x="125476" y="315595"/>
                  <a:pt x="144780" y="157734"/>
                  <a:pt x="173736" y="0"/>
                </a:cubicBezTo>
                <a:cubicBezTo>
                  <a:pt x="168910" y="0"/>
                  <a:pt x="168910" y="0"/>
                  <a:pt x="168910" y="0"/>
                </a:cubicBezTo>
                <a:cubicBezTo>
                  <a:pt x="139954" y="157734"/>
                  <a:pt x="115824" y="315595"/>
                  <a:pt x="96520" y="473329"/>
                </a:cubicBezTo>
                <a:cubicBezTo>
                  <a:pt x="77216" y="631190"/>
                  <a:pt x="62738" y="788924"/>
                  <a:pt x="48260" y="946785"/>
                </a:cubicBezTo>
                <a:cubicBezTo>
                  <a:pt x="19304" y="1262253"/>
                  <a:pt x="4826" y="1582674"/>
                  <a:pt x="4826" y="1902967"/>
                </a:cubicBezTo>
                <a:cubicBezTo>
                  <a:pt x="0" y="2204211"/>
                  <a:pt x="9651" y="2510282"/>
                  <a:pt x="33782" y="2816225"/>
                </a:cubicBezTo>
                <a:cubicBezTo>
                  <a:pt x="48260" y="2883281"/>
                  <a:pt x="62738" y="2954909"/>
                  <a:pt x="77216" y="3021838"/>
                </a:cubicBezTo>
                <a:cubicBezTo>
                  <a:pt x="77216" y="3021838"/>
                  <a:pt x="82042" y="3026664"/>
                  <a:pt x="82042" y="3026664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19" y="4107180"/>
            <a:ext cx="82296" cy="512064"/>
          </a:xfrm>
          <a:custGeom>
            <a:avLst/>
            <a:gdLst/>
            <a:ahLst/>
            <a:cxnLst/>
            <a:rect l="l" t="t" r="r" b="b"/>
            <a:pathLst>
              <a:path w="82296" h="512064">
                <a:moveTo>
                  <a:pt x="19368" y="258445"/>
                </a:moveTo>
                <a:cubicBezTo>
                  <a:pt x="38723" y="344551"/>
                  <a:pt x="62929" y="425958"/>
                  <a:pt x="82297" y="512064"/>
                </a:cubicBezTo>
                <a:cubicBezTo>
                  <a:pt x="67768" y="411607"/>
                  <a:pt x="58090" y="311023"/>
                  <a:pt x="48413" y="210566"/>
                </a:cubicBezTo>
                <a:cubicBezTo>
                  <a:pt x="48413" y="210566"/>
                  <a:pt x="43574" y="205740"/>
                  <a:pt x="43574" y="205740"/>
                </a:cubicBezTo>
                <a:cubicBezTo>
                  <a:pt x="29045" y="138811"/>
                  <a:pt x="14529" y="67056"/>
                  <a:pt x="0" y="0"/>
                </a:cubicBezTo>
                <a:cubicBezTo>
                  <a:pt x="0" y="9525"/>
                  <a:pt x="0" y="23876"/>
                  <a:pt x="0" y="38227"/>
                </a:cubicBezTo>
                <a:cubicBezTo>
                  <a:pt x="4839" y="110109"/>
                  <a:pt x="14529" y="186690"/>
                  <a:pt x="19368" y="258445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82880" cy="6857999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756"/>
            <a:ext cx="1594358" cy="507492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1726938" y="503019"/>
            <a:ext cx="6892849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de-DE" sz="3600" spc="10" dirty="0">
                <a:solidFill>
                  <a:srgbClr val="323232"/>
                </a:solidFill>
                <a:latin typeface="Centaur"/>
                <a:cs typeface="Centaur"/>
              </a:rPr>
              <a:t>Overview on </a:t>
            </a:r>
            <a:r>
              <a:rPr lang="en-US" sz="3600" spc="10" dirty="0">
                <a:solidFill>
                  <a:srgbClr val="323232"/>
                </a:solidFill>
                <a:latin typeface="Centaur"/>
                <a:cs typeface="Centaur"/>
              </a:rPr>
              <a:t>the 9 Intellectual Outputs</a:t>
            </a:r>
          </a:p>
          <a:p>
            <a:endParaRPr lang="de-DE" sz="3600" spc="10" dirty="0">
              <a:solidFill>
                <a:srgbClr val="323232"/>
              </a:solidFill>
              <a:latin typeface="Centaur"/>
              <a:cs typeface="Centaur"/>
            </a:endParaRPr>
          </a:p>
        </p:txBody>
      </p:sp>
      <p:pic>
        <p:nvPicPr>
          <p:cNvPr id="42" name="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84" y="6289334"/>
            <a:ext cx="2386584" cy="5246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652" y="0"/>
            <a:ext cx="990600" cy="990600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446776"/>
            <a:ext cx="608076" cy="1411224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6504432"/>
            <a:ext cx="170688" cy="353568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" y="6530340"/>
            <a:ext cx="163068" cy="327660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245352"/>
            <a:ext cx="237744" cy="612648"/>
          </a:xfrm>
          <a:prstGeom prst="rect">
            <a:avLst/>
          </a:prstGeom>
        </p:spPr>
      </p:pic>
      <p:sp>
        <p:nvSpPr>
          <p:cNvPr id="47" name="object 221"/>
          <p:cNvSpPr/>
          <p:nvPr/>
        </p:nvSpPr>
        <p:spPr>
          <a:xfrm>
            <a:off x="1005839" y="5862828"/>
            <a:ext cx="431292" cy="990599"/>
          </a:xfrm>
          <a:custGeom>
            <a:avLst/>
            <a:gdLst/>
            <a:ahLst/>
            <a:cxnLst/>
            <a:rect l="l" t="t" r="r" b="b"/>
            <a:pathLst>
              <a:path w="431292" h="990599">
                <a:moveTo>
                  <a:pt x="28753" y="71780"/>
                </a:moveTo>
                <a:cubicBezTo>
                  <a:pt x="19165" y="47853"/>
                  <a:pt x="9589" y="23927"/>
                  <a:pt x="0" y="0"/>
                </a:cubicBezTo>
                <a:cubicBezTo>
                  <a:pt x="0" y="43065"/>
                  <a:pt x="0" y="90919"/>
                  <a:pt x="4788" y="138785"/>
                </a:cubicBezTo>
                <a:cubicBezTo>
                  <a:pt x="67095" y="296697"/>
                  <a:pt x="129388" y="454622"/>
                  <a:pt x="201270" y="607758"/>
                </a:cubicBezTo>
                <a:cubicBezTo>
                  <a:pt x="258776" y="736968"/>
                  <a:pt x="321057" y="866178"/>
                  <a:pt x="383414" y="990599"/>
                </a:cubicBezTo>
                <a:cubicBezTo>
                  <a:pt x="431293" y="990599"/>
                  <a:pt x="431293" y="990599"/>
                  <a:pt x="431293" y="990599"/>
                </a:cubicBezTo>
                <a:cubicBezTo>
                  <a:pt x="364237" y="861390"/>
                  <a:pt x="301880" y="727392"/>
                  <a:pt x="239611" y="588619"/>
                </a:cubicBezTo>
                <a:cubicBezTo>
                  <a:pt x="162929" y="421119"/>
                  <a:pt x="95847" y="244056"/>
                  <a:pt x="28753" y="7178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224"/>
          <p:cNvSpPr/>
          <p:nvPr/>
        </p:nvSpPr>
        <p:spPr>
          <a:xfrm>
            <a:off x="1110996" y="6571488"/>
            <a:ext cx="134112" cy="281939"/>
          </a:xfrm>
          <a:custGeom>
            <a:avLst/>
            <a:gdLst/>
            <a:ahLst/>
            <a:cxnLst/>
            <a:rect l="l" t="t" r="r" b="b"/>
            <a:pathLst>
              <a:path w="134112" h="281939">
                <a:moveTo>
                  <a:pt x="105371" y="281939"/>
                </a:moveTo>
                <a:cubicBezTo>
                  <a:pt x="134112" y="281939"/>
                  <a:pt x="134112" y="281939"/>
                  <a:pt x="134112" y="281939"/>
                </a:cubicBezTo>
                <a:cubicBezTo>
                  <a:pt x="86220" y="191145"/>
                  <a:pt x="43103" y="95567"/>
                  <a:pt x="0" y="0"/>
                </a:cubicBezTo>
                <a:cubicBezTo>
                  <a:pt x="28740" y="95567"/>
                  <a:pt x="62268" y="191145"/>
                  <a:pt x="105371" y="28193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226"/>
          <p:cNvSpPr/>
          <p:nvPr/>
        </p:nvSpPr>
        <p:spPr>
          <a:xfrm>
            <a:off x="973836" y="3145536"/>
            <a:ext cx="1409700" cy="2717292"/>
          </a:xfrm>
          <a:custGeom>
            <a:avLst/>
            <a:gdLst/>
            <a:ahLst/>
            <a:cxnLst/>
            <a:rect l="l" t="t" r="r" b="b"/>
            <a:pathLst>
              <a:path w="1409700" h="2717292">
                <a:moveTo>
                  <a:pt x="38353" y="2645537"/>
                </a:moveTo>
                <a:cubicBezTo>
                  <a:pt x="43154" y="2396744"/>
                  <a:pt x="91097" y="2143252"/>
                  <a:pt x="167817" y="1899285"/>
                </a:cubicBezTo>
                <a:cubicBezTo>
                  <a:pt x="244538" y="1660017"/>
                  <a:pt x="350012" y="1425575"/>
                  <a:pt x="474726" y="1205611"/>
                </a:cubicBezTo>
                <a:cubicBezTo>
                  <a:pt x="594614" y="980694"/>
                  <a:pt x="738378" y="770255"/>
                  <a:pt x="896620" y="569341"/>
                </a:cubicBezTo>
                <a:cubicBezTo>
                  <a:pt x="973328" y="468884"/>
                  <a:pt x="1054862" y="368427"/>
                  <a:pt x="1141222" y="277495"/>
                </a:cubicBezTo>
                <a:cubicBezTo>
                  <a:pt x="1184402" y="229616"/>
                  <a:pt x="1227455" y="181737"/>
                  <a:pt x="1270635" y="133985"/>
                </a:cubicBezTo>
                <a:cubicBezTo>
                  <a:pt x="1313815" y="90932"/>
                  <a:pt x="1361694" y="43053"/>
                  <a:pt x="1409700" y="0"/>
                </a:cubicBezTo>
                <a:cubicBezTo>
                  <a:pt x="1404874" y="0"/>
                  <a:pt x="1404874" y="0"/>
                  <a:pt x="1404874" y="0"/>
                </a:cubicBezTo>
                <a:cubicBezTo>
                  <a:pt x="1356995" y="43053"/>
                  <a:pt x="1308989" y="86106"/>
                  <a:pt x="1265809" y="129159"/>
                </a:cubicBezTo>
                <a:cubicBezTo>
                  <a:pt x="1222756" y="177038"/>
                  <a:pt x="1179576" y="224790"/>
                  <a:pt x="1136396" y="267842"/>
                </a:cubicBezTo>
                <a:cubicBezTo>
                  <a:pt x="1045337" y="363601"/>
                  <a:pt x="963803" y="459232"/>
                  <a:pt x="887095" y="559689"/>
                </a:cubicBezTo>
                <a:cubicBezTo>
                  <a:pt x="724027" y="760603"/>
                  <a:pt x="580136" y="971169"/>
                  <a:pt x="455549" y="1191260"/>
                </a:cubicBezTo>
                <a:cubicBezTo>
                  <a:pt x="326009" y="1416050"/>
                  <a:pt x="220560" y="1650492"/>
                  <a:pt x="143853" y="1894459"/>
                </a:cubicBezTo>
                <a:cubicBezTo>
                  <a:pt x="62331" y="2128901"/>
                  <a:pt x="14389" y="2377567"/>
                  <a:pt x="0" y="2626398"/>
                </a:cubicBezTo>
                <a:cubicBezTo>
                  <a:pt x="14389" y="2655100"/>
                  <a:pt x="23977" y="2683802"/>
                  <a:pt x="33566" y="2717292"/>
                </a:cubicBezTo>
                <a:cubicBezTo>
                  <a:pt x="33566" y="2693378"/>
                  <a:pt x="33566" y="2669451"/>
                  <a:pt x="38353" y="2645537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227"/>
          <p:cNvSpPr/>
          <p:nvPr/>
        </p:nvSpPr>
        <p:spPr>
          <a:xfrm>
            <a:off x="1072896" y="6600444"/>
            <a:ext cx="121920" cy="252983"/>
          </a:xfrm>
          <a:custGeom>
            <a:avLst/>
            <a:gdLst/>
            <a:ahLst/>
            <a:cxnLst/>
            <a:rect l="l" t="t" r="r" b="b"/>
            <a:pathLst>
              <a:path w="121920" h="252983">
                <a:moveTo>
                  <a:pt x="0" y="0"/>
                </a:moveTo>
                <a:cubicBezTo>
                  <a:pt x="24384" y="85915"/>
                  <a:pt x="58521" y="171837"/>
                  <a:pt x="92659" y="252983"/>
                </a:cubicBezTo>
                <a:cubicBezTo>
                  <a:pt x="121920" y="252983"/>
                  <a:pt x="121920" y="252983"/>
                  <a:pt x="121920" y="252983"/>
                </a:cubicBezTo>
                <a:cubicBezTo>
                  <a:pt x="78028" y="171837"/>
                  <a:pt x="39014" y="8591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228"/>
          <p:cNvSpPr/>
          <p:nvPr/>
        </p:nvSpPr>
        <p:spPr>
          <a:xfrm>
            <a:off x="973836" y="5897880"/>
            <a:ext cx="137160" cy="673608"/>
          </a:xfrm>
          <a:custGeom>
            <a:avLst/>
            <a:gdLst/>
            <a:ahLst/>
            <a:cxnLst/>
            <a:rect l="l" t="t" r="r" b="b"/>
            <a:pathLst>
              <a:path w="137160" h="673608">
                <a:moveTo>
                  <a:pt x="0" y="0"/>
                </a:moveTo>
                <a:cubicBezTo>
                  <a:pt x="0" y="143319"/>
                  <a:pt x="9461" y="286639"/>
                  <a:pt x="33108" y="425183"/>
                </a:cubicBezTo>
                <a:cubicBezTo>
                  <a:pt x="52031" y="468185"/>
                  <a:pt x="66217" y="515950"/>
                  <a:pt x="85128" y="558952"/>
                </a:cubicBezTo>
                <a:cubicBezTo>
                  <a:pt x="104051" y="597166"/>
                  <a:pt x="118237" y="635393"/>
                  <a:pt x="137160" y="673608"/>
                </a:cubicBezTo>
                <a:cubicBezTo>
                  <a:pt x="132435" y="664057"/>
                  <a:pt x="132435" y="654494"/>
                  <a:pt x="127698" y="644944"/>
                </a:cubicBezTo>
                <a:cubicBezTo>
                  <a:pt x="75679" y="468185"/>
                  <a:pt x="47294" y="286639"/>
                  <a:pt x="37833" y="105105"/>
                </a:cubicBezTo>
                <a:cubicBezTo>
                  <a:pt x="33108" y="85991"/>
                  <a:pt x="23647" y="71666"/>
                  <a:pt x="18923" y="52552"/>
                </a:cubicBezTo>
                <a:cubicBezTo>
                  <a:pt x="9461" y="33439"/>
                  <a:pt x="4724" y="14325"/>
                  <a:pt x="0" y="0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229"/>
          <p:cNvSpPr/>
          <p:nvPr/>
        </p:nvSpPr>
        <p:spPr>
          <a:xfrm>
            <a:off x="973836" y="5772912"/>
            <a:ext cx="38100" cy="227076"/>
          </a:xfrm>
          <a:custGeom>
            <a:avLst/>
            <a:gdLst/>
            <a:ahLst/>
            <a:cxnLst/>
            <a:rect l="l" t="t" r="r" b="b"/>
            <a:pathLst>
              <a:path w="38100" h="227076">
                <a:moveTo>
                  <a:pt x="0" y="122999"/>
                </a:moveTo>
                <a:cubicBezTo>
                  <a:pt x="4762" y="137185"/>
                  <a:pt x="9525" y="156108"/>
                  <a:pt x="19050" y="175031"/>
                </a:cubicBezTo>
                <a:cubicBezTo>
                  <a:pt x="23812" y="193954"/>
                  <a:pt x="33337" y="208153"/>
                  <a:pt x="38100" y="227076"/>
                </a:cubicBezTo>
                <a:cubicBezTo>
                  <a:pt x="33337" y="179768"/>
                  <a:pt x="33337" y="132461"/>
                  <a:pt x="33337" y="89878"/>
                </a:cubicBezTo>
                <a:cubicBezTo>
                  <a:pt x="23812" y="56769"/>
                  <a:pt x="14287" y="28384"/>
                  <a:pt x="0" y="0"/>
                </a:cubicBezTo>
                <a:cubicBezTo>
                  <a:pt x="0" y="4724"/>
                  <a:pt x="0" y="14186"/>
                  <a:pt x="0" y="18923"/>
                </a:cubicBezTo>
                <a:cubicBezTo>
                  <a:pt x="0" y="52032"/>
                  <a:pt x="0" y="89878"/>
                  <a:pt x="0" y="122999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230"/>
          <p:cNvSpPr/>
          <p:nvPr/>
        </p:nvSpPr>
        <p:spPr>
          <a:xfrm>
            <a:off x="1005839" y="6323076"/>
            <a:ext cx="211836" cy="530351"/>
          </a:xfrm>
          <a:custGeom>
            <a:avLst/>
            <a:gdLst/>
            <a:ahLst/>
            <a:cxnLst/>
            <a:rect l="l" t="t" r="r" b="b"/>
            <a:pathLst>
              <a:path w="211836" h="530351">
                <a:moveTo>
                  <a:pt x="52960" y="133782"/>
                </a:moveTo>
                <a:cubicBezTo>
                  <a:pt x="33706" y="90779"/>
                  <a:pt x="19254" y="43002"/>
                  <a:pt x="0" y="0"/>
                </a:cubicBezTo>
                <a:cubicBezTo>
                  <a:pt x="14440" y="76441"/>
                  <a:pt x="33706" y="157670"/>
                  <a:pt x="52960" y="234124"/>
                </a:cubicBezTo>
                <a:cubicBezTo>
                  <a:pt x="57773" y="248450"/>
                  <a:pt x="62586" y="262788"/>
                  <a:pt x="67400" y="277126"/>
                </a:cubicBezTo>
                <a:cubicBezTo>
                  <a:pt x="105919" y="363118"/>
                  <a:pt x="144438" y="449126"/>
                  <a:pt x="187770" y="530351"/>
                </a:cubicBezTo>
                <a:cubicBezTo>
                  <a:pt x="211837" y="530351"/>
                  <a:pt x="211837" y="530351"/>
                  <a:pt x="211837" y="530351"/>
                </a:cubicBezTo>
                <a:cubicBezTo>
                  <a:pt x="168504" y="439571"/>
                  <a:pt x="134811" y="344017"/>
                  <a:pt x="105919" y="248450"/>
                </a:cubicBezTo>
                <a:cubicBezTo>
                  <a:pt x="86665" y="210223"/>
                  <a:pt x="72213" y="172009"/>
                  <a:pt x="52960" y="133782"/>
                </a:cubicBez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4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48" y="1097280"/>
            <a:ext cx="10032492" cy="656844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8" y="1143000"/>
            <a:ext cx="9459469" cy="640080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1117092"/>
            <a:ext cx="9916668" cy="541020"/>
          </a:xfrm>
          <a:prstGeom prst="rect">
            <a:avLst/>
          </a:prstGeom>
        </p:spPr>
      </p:pic>
      <p:sp>
        <p:nvSpPr>
          <p:cNvPr id="57" name="object 231"/>
          <p:cNvSpPr/>
          <p:nvPr/>
        </p:nvSpPr>
        <p:spPr>
          <a:xfrm>
            <a:off x="1618488" y="1112520"/>
            <a:ext cx="9925812" cy="550164"/>
          </a:xfrm>
          <a:custGeom>
            <a:avLst/>
            <a:gdLst/>
            <a:ahLst/>
            <a:cxnLst/>
            <a:rect l="l" t="t" r="r" b="b"/>
            <a:pathLst>
              <a:path w="9925812" h="550164">
                <a:moveTo>
                  <a:pt x="4572" y="94742"/>
                </a:moveTo>
                <a:cubicBezTo>
                  <a:pt x="4572" y="44958"/>
                  <a:pt x="44958" y="4572"/>
                  <a:pt x="94741" y="4572"/>
                </a:cubicBezTo>
                <a:lnTo>
                  <a:pt x="9831070" y="4572"/>
                </a:lnTo>
                <a:cubicBezTo>
                  <a:pt x="9880854" y="4572"/>
                  <a:pt x="9921240" y="44958"/>
                  <a:pt x="9921240" y="94742"/>
                </a:cubicBezTo>
                <a:lnTo>
                  <a:pt x="9921240" y="455422"/>
                </a:lnTo>
                <a:cubicBezTo>
                  <a:pt x="9921240" y="505206"/>
                  <a:pt x="9880854" y="545592"/>
                  <a:pt x="9831070" y="545592"/>
                </a:cubicBezTo>
                <a:lnTo>
                  <a:pt x="94741" y="545592"/>
                </a:lnTo>
                <a:cubicBezTo>
                  <a:pt x="44958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text 1"/>
          <p:cNvSpPr txBox="1"/>
          <p:nvPr/>
        </p:nvSpPr>
        <p:spPr>
          <a:xfrm>
            <a:off x="1741297" y="1227346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1</a:t>
            </a:r>
          </a:p>
        </p:txBody>
      </p:sp>
      <p:sp>
        <p:nvSpPr>
          <p:cNvPr id="59" name="text 1"/>
          <p:cNvSpPr txBox="1"/>
          <p:nvPr/>
        </p:nvSpPr>
        <p:spPr>
          <a:xfrm>
            <a:off x="2655697" y="1227346"/>
            <a:ext cx="155181" cy="2439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0" name="text 1"/>
          <p:cNvSpPr txBox="1"/>
          <p:nvPr/>
        </p:nvSpPr>
        <p:spPr>
          <a:xfrm>
            <a:off x="3112897" y="1227346"/>
            <a:ext cx="203639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Summary research</a:t>
            </a:r>
          </a:p>
        </p:txBody>
      </p:sp>
      <p:sp>
        <p:nvSpPr>
          <p:cNvPr id="61" name="text 1"/>
          <p:cNvSpPr txBox="1"/>
          <p:nvPr/>
        </p:nvSpPr>
        <p:spPr>
          <a:xfrm>
            <a:off x="10429367" y="1227346"/>
            <a:ext cx="370807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RC</a:t>
            </a:r>
          </a:p>
        </p:txBody>
      </p:sp>
      <p:pic>
        <p:nvPicPr>
          <p:cNvPr id="6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1735836"/>
            <a:ext cx="10034016" cy="656844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04" y="1781556"/>
            <a:ext cx="9674352" cy="640080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1755648"/>
            <a:ext cx="9918192" cy="541020"/>
          </a:xfrm>
          <a:prstGeom prst="rect">
            <a:avLst/>
          </a:prstGeom>
        </p:spPr>
      </p:pic>
      <p:sp>
        <p:nvSpPr>
          <p:cNvPr id="65" name="object 232"/>
          <p:cNvSpPr/>
          <p:nvPr/>
        </p:nvSpPr>
        <p:spPr>
          <a:xfrm>
            <a:off x="1714500" y="1751076"/>
            <a:ext cx="9927336" cy="550164"/>
          </a:xfrm>
          <a:custGeom>
            <a:avLst/>
            <a:gdLst/>
            <a:ahLst/>
            <a:cxnLst/>
            <a:rect l="l" t="t" r="r" b="b"/>
            <a:pathLst>
              <a:path w="9927336" h="550164">
                <a:moveTo>
                  <a:pt x="4572" y="94742"/>
                </a:moveTo>
                <a:cubicBezTo>
                  <a:pt x="4572" y="44958"/>
                  <a:pt x="44957" y="4572"/>
                  <a:pt x="94742" y="4572"/>
                </a:cubicBezTo>
                <a:lnTo>
                  <a:pt x="9832594" y="4572"/>
                </a:lnTo>
                <a:cubicBezTo>
                  <a:pt x="9882378" y="4572"/>
                  <a:pt x="9922764" y="44958"/>
                  <a:pt x="9922764" y="94742"/>
                </a:cubicBezTo>
                <a:lnTo>
                  <a:pt x="9922764" y="455422"/>
                </a:lnTo>
                <a:cubicBezTo>
                  <a:pt x="9922764" y="505206"/>
                  <a:pt x="9882378" y="545592"/>
                  <a:pt x="9832594" y="545592"/>
                </a:cubicBezTo>
                <a:lnTo>
                  <a:pt x="94742" y="545592"/>
                </a:lnTo>
                <a:cubicBezTo>
                  <a:pt x="44957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text 1"/>
          <p:cNvSpPr txBox="1"/>
          <p:nvPr/>
        </p:nvSpPr>
        <p:spPr>
          <a:xfrm>
            <a:off x="1837944" y="1866462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2</a:t>
            </a:r>
            <a:endParaRPr sz="2400" dirty="0">
              <a:latin typeface="Centaur" panose="02030504050205020304" pitchFamily="18" charset="0"/>
              <a:cs typeface="Century Gothic"/>
            </a:endParaRPr>
          </a:p>
        </p:txBody>
      </p:sp>
      <p:sp>
        <p:nvSpPr>
          <p:cNvPr id="67" name="text 1"/>
          <p:cNvSpPr txBox="1"/>
          <p:nvPr/>
        </p:nvSpPr>
        <p:spPr>
          <a:xfrm>
            <a:off x="2752344" y="1866462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8" name="text 1"/>
          <p:cNvSpPr txBox="1"/>
          <p:nvPr/>
        </p:nvSpPr>
        <p:spPr>
          <a:xfrm>
            <a:off x="3209798" y="1866462"/>
            <a:ext cx="4304833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Induction to Pedagogy for NGO staff</a:t>
            </a:r>
            <a:endParaRPr sz="2400" dirty="0">
              <a:latin typeface="Centaur" panose="02030504050205020304" pitchFamily="18" charset="0"/>
              <a:cs typeface="Century Gothic"/>
            </a:endParaRPr>
          </a:p>
        </p:txBody>
      </p:sp>
      <p:sp>
        <p:nvSpPr>
          <p:cNvPr id="69" name="text 1"/>
          <p:cNvSpPr txBox="1"/>
          <p:nvPr/>
        </p:nvSpPr>
        <p:spPr>
          <a:xfrm>
            <a:off x="10526014" y="1866462"/>
            <a:ext cx="70724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EPEK</a:t>
            </a:r>
          </a:p>
        </p:txBody>
      </p:sp>
      <p:pic>
        <p:nvPicPr>
          <p:cNvPr id="70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2374392"/>
            <a:ext cx="10032492" cy="656844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32" y="2420112"/>
            <a:ext cx="9560053" cy="640080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2394204"/>
            <a:ext cx="9916668" cy="541020"/>
          </a:xfrm>
          <a:prstGeom prst="rect">
            <a:avLst/>
          </a:prstGeom>
        </p:spPr>
      </p:pic>
      <p:sp>
        <p:nvSpPr>
          <p:cNvPr id="73" name="object 233"/>
          <p:cNvSpPr/>
          <p:nvPr/>
        </p:nvSpPr>
        <p:spPr>
          <a:xfrm>
            <a:off x="1787651" y="2389632"/>
            <a:ext cx="9925812" cy="550163"/>
          </a:xfrm>
          <a:custGeom>
            <a:avLst/>
            <a:gdLst/>
            <a:ahLst/>
            <a:cxnLst/>
            <a:rect l="l" t="t" r="r" b="b"/>
            <a:pathLst>
              <a:path w="9925812" h="550163">
                <a:moveTo>
                  <a:pt x="4573" y="94742"/>
                </a:moveTo>
                <a:cubicBezTo>
                  <a:pt x="4573" y="44958"/>
                  <a:pt x="44959" y="4572"/>
                  <a:pt x="94743" y="4572"/>
                </a:cubicBezTo>
                <a:lnTo>
                  <a:pt x="9831071" y="4572"/>
                </a:lnTo>
                <a:cubicBezTo>
                  <a:pt x="9880855" y="4572"/>
                  <a:pt x="9921241" y="44958"/>
                  <a:pt x="9921241" y="94742"/>
                </a:cubicBezTo>
                <a:lnTo>
                  <a:pt x="9921241" y="455421"/>
                </a:lnTo>
                <a:cubicBezTo>
                  <a:pt x="9921241" y="505206"/>
                  <a:pt x="9880855" y="545592"/>
                  <a:pt x="9831071" y="545592"/>
                </a:cubicBezTo>
                <a:lnTo>
                  <a:pt x="94743" y="545592"/>
                </a:lnTo>
                <a:cubicBezTo>
                  <a:pt x="44959" y="545592"/>
                  <a:pt x="4573" y="505206"/>
                  <a:pt x="4573" y="455421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 1"/>
          <p:cNvSpPr txBox="1"/>
          <p:nvPr/>
        </p:nvSpPr>
        <p:spPr>
          <a:xfrm>
            <a:off x="1909826" y="2505400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3</a:t>
            </a:r>
          </a:p>
        </p:txBody>
      </p:sp>
      <p:sp>
        <p:nvSpPr>
          <p:cNvPr id="75" name="text 1"/>
          <p:cNvSpPr txBox="1"/>
          <p:nvPr/>
        </p:nvSpPr>
        <p:spPr>
          <a:xfrm>
            <a:off x="2824226" y="2505400"/>
            <a:ext cx="154995" cy="2436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6" name="text 1"/>
          <p:cNvSpPr txBox="1"/>
          <p:nvPr/>
        </p:nvSpPr>
        <p:spPr>
          <a:xfrm>
            <a:off x="3281426" y="2505400"/>
            <a:ext cx="615751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Training package for social and green NGO leadership</a:t>
            </a:r>
          </a:p>
        </p:txBody>
      </p:sp>
      <p:sp>
        <p:nvSpPr>
          <p:cNvPr id="77" name="text 1"/>
          <p:cNvSpPr txBox="1"/>
          <p:nvPr/>
        </p:nvSpPr>
        <p:spPr>
          <a:xfrm>
            <a:off x="10597642" y="2505400"/>
            <a:ext cx="54566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UPB</a:t>
            </a:r>
          </a:p>
        </p:txBody>
      </p:sp>
      <p:pic>
        <p:nvPicPr>
          <p:cNvPr id="78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3025140"/>
            <a:ext cx="10034017" cy="656843"/>
          </a:xfrm>
          <a:prstGeom prst="rect">
            <a:avLst/>
          </a:prstGeom>
        </p:spPr>
      </p:pic>
      <p:pic>
        <p:nvPicPr>
          <p:cNvPr id="79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" y="3070859"/>
            <a:ext cx="9403080" cy="640080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" y="3044952"/>
            <a:ext cx="9918192" cy="541019"/>
          </a:xfrm>
          <a:prstGeom prst="rect">
            <a:avLst/>
          </a:prstGeom>
        </p:spPr>
      </p:pic>
      <p:sp>
        <p:nvSpPr>
          <p:cNvPr id="81" name="object 234"/>
          <p:cNvSpPr/>
          <p:nvPr/>
        </p:nvSpPr>
        <p:spPr>
          <a:xfrm>
            <a:off x="1854707" y="3040380"/>
            <a:ext cx="9927336" cy="550163"/>
          </a:xfrm>
          <a:custGeom>
            <a:avLst/>
            <a:gdLst/>
            <a:ahLst/>
            <a:cxnLst/>
            <a:rect l="l" t="t" r="r" b="b"/>
            <a:pathLst>
              <a:path w="9927336" h="550163">
                <a:moveTo>
                  <a:pt x="4572" y="94741"/>
                </a:moveTo>
                <a:cubicBezTo>
                  <a:pt x="4572" y="44958"/>
                  <a:pt x="44959" y="4572"/>
                  <a:pt x="94743" y="4572"/>
                </a:cubicBezTo>
                <a:lnTo>
                  <a:pt x="9832595" y="4572"/>
                </a:lnTo>
                <a:cubicBezTo>
                  <a:pt x="9882379" y="4572"/>
                  <a:pt x="9922765" y="44958"/>
                  <a:pt x="9922765" y="94741"/>
                </a:cubicBezTo>
                <a:lnTo>
                  <a:pt x="9922765" y="455422"/>
                </a:lnTo>
                <a:cubicBezTo>
                  <a:pt x="9922765" y="505206"/>
                  <a:pt x="9882379" y="545591"/>
                  <a:pt x="9832595" y="545591"/>
                </a:cubicBezTo>
                <a:lnTo>
                  <a:pt x="94743" y="545591"/>
                </a:lnTo>
                <a:cubicBezTo>
                  <a:pt x="44959" y="545591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text 1"/>
          <p:cNvSpPr txBox="1"/>
          <p:nvPr/>
        </p:nvSpPr>
        <p:spPr>
          <a:xfrm>
            <a:off x="1977898" y="3156147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4</a:t>
            </a:r>
          </a:p>
        </p:txBody>
      </p:sp>
      <p:sp>
        <p:nvSpPr>
          <p:cNvPr id="83" name="text 1"/>
          <p:cNvSpPr txBox="1"/>
          <p:nvPr/>
        </p:nvSpPr>
        <p:spPr>
          <a:xfrm>
            <a:off x="2892552" y="3156147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4" name="text 1"/>
          <p:cNvSpPr txBox="1"/>
          <p:nvPr/>
        </p:nvSpPr>
        <p:spPr>
          <a:xfrm>
            <a:off x="3349752" y="3156147"/>
            <a:ext cx="3726276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Online platform and observatory</a:t>
            </a:r>
          </a:p>
        </p:txBody>
      </p:sp>
      <p:sp>
        <p:nvSpPr>
          <p:cNvPr id="85" name="text 1"/>
          <p:cNvSpPr txBox="1"/>
          <p:nvPr/>
        </p:nvSpPr>
        <p:spPr>
          <a:xfrm>
            <a:off x="10665841" y="3156147"/>
            <a:ext cx="36804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AL</a:t>
            </a:r>
          </a:p>
        </p:txBody>
      </p:sp>
      <p:pic>
        <p:nvPicPr>
          <p:cNvPr id="86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76" y="3678936"/>
            <a:ext cx="10032492" cy="656844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6" y="3724656"/>
            <a:ext cx="9517380" cy="640080"/>
          </a:xfrm>
          <a:prstGeom prst="rect">
            <a:avLst/>
          </a:prstGeom>
        </p:spPr>
      </p:pic>
      <p:pic>
        <p:nvPicPr>
          <p:cNvPr id="88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88" y="3698748"/>
            <a:ext cx="9916668" cy="541020"/>
          </a:xfrm>
          <a:prstGeom prst="rect">
            <a:avLst/>
          </a:prstGeom>
        </p:spPr>
      </p:pic>
      <p:sp>
        <p:nvSpPr>
          <p:cNvPr id="89" name="object 235"/>
          <p:cNvSpPr/>
          <p:nvPr/>
        </p:nvSpPr>
        <p:spPr>
          <a:xfrm>
            <a:off x="1956816" y="3694176"/>
            <a:ext cx="9925812" cy="550164"/>
          </a:xfrm>
          <a:custGeom>
            <a:avLst/>
            <a:gdLst/>
            <a:ahLst/>
            <a:cxnLst/>
            <a:rect l="l" t="t" r="r" b="b"/>
            <a:pathLst>
              <a:path w="9925812" h="550164">
                <a:moveTo>
                  <a:pt x="4572" y="94742"/>
                </a:moveTo>
                <a:cubicBezTo>
                  <a:pt x="4572" y="44958"/>
                  <a:pt x="44958" y="4572"/>
                  <a:pt x="94741" y="4572"/>
                </a:cubicBezTo>
                <a:lnTo>
                  <a:pt x="9831070" y="4572"/>
                </a:lnTo>
                <a:cubicBezTo>
                  <a:pt x="9880854" y="4572"/>
                  <a:pt x="9921240" y="44958"/>
                  <a:pt x="9921240" y="94742"/>
                </a:cubicBezTo>
                <a:lnTo>
                  <a:pt x="9921240" y="455422"/>
                </a:lnTo>
                <a:cubicBezTo>
                  <a:pt x="9921240" y="505206"/>
                  <a:pt x="9880854" y="545592"/>
                  <a:pt x="9831070" y="545592"/>
                </a:cubicBezTo>
                <a:lnTo>
                  <a:pt x="94741" y="545592"/>
                </a:lnTo>
                <a:cubicBezTo>
                  <a:pt x="44958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text 1"/>
          <p:cNvSpPr txBox="1"/>
          <p:nvPr/>
        </p:nvSpPr>
        <p:spPr>
          <a:xfrm>
            <a:off x="2079371" y="3809943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5</a:t>
            </a:r>
          </a:p>
        </p:txBody>
      </p:sp>
      <p:sp>
        <p:nvSpPr>
          <p:cNvPr id="91" name="text 1"/>
          <p:cNvSpPr txBox="1"/>
          <p:nvPr/>
        </p:nvSpPr>
        <p:spPr>
          <a:xfrm>
            <a:off x="2993771" y="3809943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2" name="text 1"/>
          <p:cNvSpPr txBox="1"/>
          <p:nvPr/>
        </p:nvSpPr>
        <p:spPr>
          <a:xfrm>
            <a:off x="3450971" y="3809943"/>
            <a:ext cx="221208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trike="sngStrike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Engagement toolkit</a:t>
            </a:r>
          </a:p>
        </p:txBody>
      </p:sp>
      <p:sp>
        <p:nvSpPr>
          <p:cNvPr id="93" name="text 1"/>
          <p:cNvSpPr txBox="1"/>
          <p:nvPr/>
        </p:nvSpPr>
        <p:spPr>
          <a:xfrm>
            <a:off x="10767314" y="3809943"/>
            <a:ext cx="48154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GIE</a:t>
            </a:r>
          </a:p>
        </p:txBody>
      </p:sp>
      <p:pic>
        <p:nvPicPr>
          <p:cNvPr id="94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8" y="4332732"/>
            <a:ext cx="10032492" cy="656844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68" y="4378452"/>
            <a:ext cx="9432036" cy="640080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4352544"/>
            <a:ext cx="9916668" cy="541020"/>
          </a:xfrm>
          <a:prstGeom prst="rect">
            <a:avLst/>
          </a:prstGeom>
        </p:spPr>
      </p:pic>
      <p:sp>
        <p:nvSpPr>
          <p:cNvPr id="97" name="object 236"/>
          <p:cNvSpPr/>
          <p:nvPr/>
        </p:nvSpPr>
        <p:spPr>
          <a:xfrm>
            <a:off x="1999488" y="4347972"/>
            <a:ext cx="9925812" cy="550164"/>
          </a:xfrm>
          <a:custGeom>
            <a:avLst/>
            <a:gdLst/>
            <a:ahLst/>
            <a:cxnLst/>
            <a:rect l="l" t="t" r="r" b="b"/>
            <a:pathLst>
              <a:path w="9925812" h="550164">
                <a:moveTo>
                  <a:pt x="4572" y="94742"/>
                </a:moveTo>
                <a:cubicBezTo>
                  <a:pt x="4572" y="44958"/>
                  <a:pt x="44958" y="4572"/>
                  <a:pt x="94741" y="4572"/>
                </a:cubicBezTo>
                <a:lnTo>
                  <a:pt x="9831070" y="4572"/>
                </a:lnTo>
                <a:cubicBezTo>
                  <a:pt x="9880854" y="4572"/>
                  <a:pt x="9921240" y="44958"/>
                  <a:pt x="9921240" y="94742"/>
                </a:cubicBezTo>
                <a:lnTo>
                  <a:pt x="9921240" y="455422"/>
                </a:lnTo>
                <a:cubicBezTo>
                  <a:pt x="9921240" y="505206"/>
                  <a:pt x="9880854" y="545592"/>
                  <a:pt x="9831070" y="545592"/>
                </a:cubicBezTo>
                <a:lnTo>
                  <a:pt x="94741" y="545592"/>
                </a:lnTo>
                <a:cubicBezTo>
                  <a:pt x="44958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text 1"/>
          <p:cNvSpPr txBox="1"/>
          <p:nvPr/>
        </p:nvSpPr>
        <p:spPr>
          <a:xfrm>
            <a:off x="2122297" y="4463739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6</a:t>
            </a:r>
          </a:p>
        </p:txBody>
      </p:sp>
      <p:sp>
        <p:nvSpPr>
          <p:cNvPr id="99" name="text 1"/>
          <p:cNvSpPr txBox="1"/>
          <p:nvPr/>
        </p:nvSpPr>
        <p:spPr>
          <a:xfrm>
            <a:off x="3037078" y="4463739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0" name="text 1"/>
          <p:cNvSpPr txBox="1"/>
          <p:nvPr/>
        </p:nvSpPr>
        <p:spPr>
          <a:xfrm>
            <a:off x="3494278" y="4463739"/>
            <a:ext cx="350775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Audiovisual instructive package</a:t>
            </a:r>
          </a:p>
        </p:txBody>
      </p:sp>
      <p:sp>
        <p:nvSpPr>
          <p:cNvPr id="101" name="text 1"/>
          <p:cNvSpPr txBox="1"/>
          <p:nvPr/>
        </p:nvSpPr>
        <p:spPr>
          <a:xfrm>
            <a:off x="10810367" y="4463739"/>
            <a:ext cx="420628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FIP</a:t>
            </a:r>
          </a:p>
        </p:txBody>
      </p:sp>
      <p:pic>
        <p:nvPicPr>
          <p:cNvPr id="103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4965192"/>
            <a:ext cx="10032493" cy="656844"/>
          </a:xfrm>
          <a:prstGeom prst="rect">
            <a:avLst/>
          </a:prstGeom>
        </p:spPr>
      </p:pic>
      <p:pic>
        <p:nvPicPr>
          <p:cNvPr id="10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5012436"/>
            <a:ext cx="9456420" cy="640080"/>
          </a:xfrm>
          <a:prstGeom prst="rect">
            <a:avLst/>
          </a:prstGeom>
        </p:spPr>
      </p:pic>
      <p:pic>
        <p:nvPicPr>
          <p:cNvPr id="105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4936396"/>
            <a:ext cx="9916668" cy="541020"/>
          </a:xfrm>
          <a:prstGeom prst="rect">
            <a:avLst/>
          </a:prstGeom>
        </p:spPr>
      </p:pic>
      <p:sp>
        <p:nvSpPr>
          <p:cNvPr id="106" name="object 238"/>
          <p:cNvSpPr/>
          <p:nvPr/>
        </p:nvSpPr>
        <p:spPr>
          <a:xfrm>
            <a:off x="2080260" y="4980432"/>
            <a:ext cx="9925812" cy="550164"/>
          </a:xfrm>
          <a:custGeom>
            <a:avLst/>
            <a:gdLst/>
            <a:ahLst/>
            <a:cxnLst/>
            <a:rect l="l" t="t" r="r" b="b"/>
            <a:pathLst>
              <a:path w="9925812" h="550164">
                <a:moveTo>
                  <a:pt x="4572" y="94742"/>
                </a:moveTo>
                <a:cubicBezTo>
                  <a:pt x="4572" y="44958"/>
                  <a:pt x="44958" y="4572"/>
                  <a:pt x="94742" y="4572"/>
                </a:cubicBezTo>
                <a:lnTo>
                  <a:pt x="9831070" y="4572"/>
                </a:lnTo>
                <a:cubicBezTo>
                  <a:pt x="9880854" y="4572"/>
                  <a:pt x="9921240" y="44958"/>
                  <a:pt x="9921240" y="94742"/>
                </a:cubicBezTo>
                <a:lnTo>
                  <a:pt x="9921240" y="455422"/>
                </a:lnTo>
                <a:cubicBezTo>
                  <a:pt x="9921240" y="505206"/>
                  <a:pt x="9880854" y="545592"/>
                  <a:pt x="9831070" y="545592"/>
                </a:cubicBezTo>
                <a:lnTo>
                  <a:pt x="94742" y="545592"/>
                </a:lnTo>
                <a:cubicBezTo>
                  <a:pt x="44958" y="545592"/>
                  <a:pt x="4572" y="505206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text 1"/>
          <p:cNvSpPr txBox="1"/>
          <p:nvPr/>
        </p:nvSpPr>
        <p:spPr>
          <a:xfrm>
            <a:off x="2202434" y="5096782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7</a:t>
            </a:r>
          </a:p>
        </p:txBody>
      </p:sp>
      <p:sp>
        <p:nvSpPr>
          <p:cNvPr id="108" name="text 1"/>
          <p:cNvSpPr txBox="1"/>
          <p:nvPr/>
        </p:nvSpPr>
        <p:spPr>
          <a:xfrm>
            <a:off x="3117215" y="5096782"/>
            <a:ext cx="155181" cy="2439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9" name="text 1"/>
          <p:cNvSpPr txBox="1"/>
          <p:nvPr/>
        </p:nvSpPr>
        <p:spPr>
          <a:xfrm>
            <a:off x="3574415" y="5096782"/>
            <a:ext cx="540474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Survival guide for NGO Founding and Funding</a:t>
            </a:r>
          </a:p>
        </p:txBody>
      </p:sp>
      <p:sp>
        <p:nvSpPr>
          <p:cNvPr id="110" name="text 1"/>
          <p:cNvSpPr txBox="1"/>
          <p:nvPr/>
        </p:nvSpPr>
        <p:spPr>
          <a:xfrm>
            <a:off x="10890504" y="5096782"/>
            <a:ext cx="35843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PC</a:t>
            </a:r>
          </a:p>
        </p:txBody>
      </p:sp>
      <p:pic>
        <p:nvPicPr>
          <p:cNvPr id="111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8" y="5599176"/>
            <a:ext cx="10034017" cy="656844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2" y="5644896"/>
            <a:ext cx="9473184" cy="640080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5618988"/>
            <a:ext cx="9918192" cy="541020"/>
          </a:xfrm>
          <a:prstGeom prst="rect">
            <a:avLst/>
          </a:prstGeom>
        </p:spPr>
      </p:pic>
      <p:sp>
        <p:nvSpPr>
          <p:cNvPr id="114" name="object 239"/>
          <p:cNvSpPr/>
          <p:nvPr/>
        </p:nvSpPr>
        <p:spPr>
          <a:xfrm>
            <a:off x="2159508" y="5614416"/>
            <a:ext cx="9927336" cy="550164"/>
          </a:xfrm>
          <a:custGeom>
            <a:avLst/>
            <a:gdLst/>
            <a:ahLst/>
            <a:cxnLst/>
            <a:rect l="l" t="t" r="r" b="b"/>
            <a:pathLst>
              <a:path w="9927336" h="550164">
                <a:moveTo>
                  <a:pt x="4572" y="94742"/>
                </a:moveTo>
                <a:cubicBezTo>
                  <a:pt x="4572" y="44945"/>
                  <a:pt x="44958" y="4572"/>
                  <a:pt x="94742" y="4572"/>
                </a:cubicBezTo>
                <a:lnTo>
                  <a:pt x="9832594" y="4572"/>
                </a:lnTo>
                <a:cubicBezTo>
                  <a:pt x="9882378" y="4572"/>
                  <a:pt x="9922764" y="44945"/>
                  <a:pt x="9922764" y="94742"/>
                </a:cubicBezTo>
                <a:lnTo>
                  <a:pt x="9922764" y="455422"/>
                </a:lnTo>
                <a:cubicBezTo>
                  <a:pt x="9922764" y="505218"/>
                  <a:pt x="9882378" y="545592"/>
                  <a:pt x="9832594" y="545592"/>
                </a:cubicBezTo>
                <a:lnTo>
                  <a:pt x="94742" y="545592"/>
                </a:lnTo>
                <a:cubicBezTo>
                  <a:pt x="44958" y="545592"/>
                  <a:pt x="4572" y="505218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text 1"/>
          <p:cNvSpPr txBox="1"/>
          <p:nvPr/>
        </p:nvSpPr>
        <p:spPr>
          <a:xfrm>
            <a:off x="2282698" y="5730742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8</a:t>
            </a:r>
          </a:p>
        </p:txBody>
      </p:sp>
      <p:sp>
        <p:nvSpPr>
          <p:cNvPr id="116" name="text 1"/>
          <p:cNvSpPr txBox="1"/>
          <p:nvPr/>
        </p:nvSpPr>
        <p:spPr>
          <a:xfrm>
            <a:off x="3197352" y="5730742"/>
            <a:ext cx="154995" cy="2436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7" name="text 1"/>
          <p:cNvSpPr txBox="1"/>
          <p:nvPr/>
        </p:nvSpPr>
        <p:spPr>
          <a:xfrm>
            <a:off x="3654552" y="5730742"/>
            <a:ext cx="1396344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Policy paper</a:t>
            </a:r>
          </a:p>
        </p:txBody>
      </p:sp>
      <p:sp>
        <p:nvSpPr>
          <p:cNvPr id="118" name="text 1"/>
          <p:cNvSpPr txBox="1"/>
          <p:nvPr/>
        </p:nvSpPr>
        <p:spPr>
          <a:xfrm>
            <a:off x="10970641" y="5730742"/>
            <a:ext cx="48154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SIN</a:t>
            </a:r>
          </a:p>
        </p:txBody>
      </p:sp>
      <p:pic>
        <p:nvPicPr>
          <p:cNvPr id="119" name="Image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68" y="6236206"/>
            <a:ext cx="10009632" cy="621793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12" y="6281927"/>
            <a:ext cx="9517380" cy="576073"/>
          </a:xfrm>
          <a:prstGeom prst="rect">
            <a:avLst/>
          </a:prstGeom>
        </p:spPr>
      </p:pic>
      <p:pic>
        <p:nvPicPr>
          <p:cNvPr id="121" name="Image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6256020"/>
            <a:ext cx="9918192" cy="541020"/>
          </a:xfrm>
          <a:prstGeom prst="rect">
            <a:avLst/>
          </a:prstGeom>
        </p:spPr>
      </p:pic>
      <p:sp>
        <p:nvSpPr>
          <p:cNvPr id="122" name="object 240"/>
          <p:cNvSpPr/>
          <p:nvPr/>
        </p:nvSpPr>
        <p:spPr>
          <a:xfrm>
            <a:off x="2235708" y="6251448"/>
            <a:ext cx="9927336" cy="550164"/>
          </a:xfrm>
          <a:custGeom>
            <a:avLst/>
            <a:gdLst/>
            <a:ahLst/>
            <a:cxnLst/>
            <a:rect l="l" t="t" r="r" b="b"/>
            <a:pathLst>
              <a:path w="9927336" h="550164">
                <a:moveTo>
                  <a:pt x="4572" y="94742"/>
                </a:moveTo>
                <a:cubicBezTo>
                  <a:pt x="4572" y="44945"/>
                  <a:pt x="44958" y="4572"/>
                  <a:pt x="94742" y="4572"/>
                </a:cubicBezTo>
                <a:lnTo>
                  <a:pt x="9832594" y="4572"/>
                </a:lnTo>
                <a:cubicBezTo>
                  <a:pt x="9882378" y="4572"/>
                  <a:pt x="9922764" y="44945"/>
                  <a:pt x="9922764" y="94742"/>
                </a:cubicBezTo>
                <a:lnTo>
                  <a:pt x="9922764" y="455422"/>
                </a:lnTo>
                <a:cubicBezTo>
                  <a:pt x="9922764" y="505221"/>
                  <a:pt x="9882378" y="545592"/>
                  <a:pt x="9832594" y="545592"/>
                </a:cubicBezTo>
                <a:lnTo>
                  <a:pt x="94742" y="545592"/>
                </a:lnTo>
                <a:cubicBezTo>
                  <a:pt x="44958" y="545592"/>
                  <a:pt x="4572" y="505221"/>
                  <a:pt x="4572" y="455422"/>
                </a:cubicBez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text 1"/>
          <p:cNvSpPr txBox="1"/>
          <p:nvPr/>
        </p:nvSpPr>
        <p:spPr>
          <a:xfrm>
            <a:off x="2359152" y="6367470"/>
            <a:ext cx="55496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IO 9</a:t>
            </a:r>
          </a:p>
        </p:txBody>
      </p:sp>
      <p:sp>
        <p:nvSpPr>
          <p:cNvPr id="124" name="text 1"/>
          <p:cNvSpPr txBox="1"/>
          <p:nvPr/>
        </p:nvSpPr>
        <p:spPr>
          <a:xfrm>
            <a:off x="3273552" y="6367470"/>
            <a:ext cx="154995" cy="2436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5" name="text 1"/>
          <p:cNvSpPr txBox="1"/>
          <p:nvPr/>
        </p:nvSpPr>
        <p:spPr>
          <a:xfrm>
            <a:off x="3730752" y="6367470"/>
            <a:ext cx="177151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de-DE" sz="2400" spc="10" dirty="0" err="1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Laymen</a:t>
            </a:r>
            <a:r>
              <a:rPr lang="de-DE" sz="2400" spc="10" dirty="0">
                <a:solidFill>
                  <a:srgbClr val="FFFFFF"/>
                </a:solidFill>
                <a:latin typeface="Centaur" panose="02030504050205020304" pitchFamily="18" charset="0"/>
                <a:cs typeface="Century Gothic"/>
              </a:rPr>
              <a:t> Report</a:t>
            </a:r>
            <a:endParaRPr sz="2400" spc="10" dirty="0">
              <a:solidFill>
                <a:srgbClr val="FFFFFF"/>
              </a:solidFill>
              <a:latin typeface="Centaur" panose="02030504050205020304" pitchFamily="18" charset="0"/>
              <a:cs typeface="Century Gothic"/>
            </a:endParaRPr>
          </a:p>
        </p:txBody>
      </p:sp>
      <p:sp>
        <p:nvSpPr>
          <p:cNvPr id="126" name="text 1"/>
          <p:cNvSpPr txBox="1"/>
          <p:nvPr/>
        </p:nvSpPr>
        <p:spPr>
          <a:xfrm>
            <a:off x="11047222" y="6367470"/>
            <a:ext cx="481542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spc="10" dirty="0">
                <a:solidFill>
                  <a:srgbClr val="FFFF00"/>
                </a:solidFill>
                <a:latin typeface="Centaur" panose="02030504050205020304" pitchFamily="18" charset="0"/>
                <a:cs typeface="Century Gothic"/>
              </a:rPr>
              <a:t>GIE</a:t>
            </a:r>
          </a:p>
        </p:txBody>
      </p:sp>
      <p:sp>
        <p:nvSpPr>
          <p:cNvPr id="127" name="Textfeld 126"/>
          <p:cNvSpPr txBox="1"/>
          <p:nvPr/>
        </p:nvSpPr>
        <p:spPr>
          <a:xfrm>
            <a:off x="-12290" y="7566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pc="10" dirty="0">
                <a:latin typeface="Centaur"/>
                <a:cs typeface="Centaur"/>
              </a:rPr>
              <a:t>2</a:t>
            </a:r>
          </a:p>
        </p:txBody>
      </p:sp>
      <p:sp>
        <p:nvSpPr>
          <p:cNvPr id="128" name="object 61"/>
          <p:cNvSpPr txBox="1"/>
          <p:nvPr/>
        </p:nvSpPr>
        <p:spPr>
          <a:xfrm>
            <a:off x="9331960" y="121920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30" name="object 61"/>
          <p:cNvSpPr txBox="1"/>
          <p:nvPr/>
        </p:nvSpPr>
        <p:spPr>
          <a:xfrm>
            <a:off x="8417560" y="184785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319956" y="2526268"/>
            <a:ext cx="2307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36" name="Rechteck 135"/>
          <p:cNvSpPr/>
          <p:nvPr/>
        </p:nvSpPr>
        <p:spPr>
          <a:xfrm>
            <a:off x="7192919" y="5715000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r>
              <a:rPr lang="de-DE" spc="-10" dirty="0">
                <a:solidFill>
                  <a:schemeClr val="bg1"/>
                </a:solidFill>
                <a:latin typeface="Carlito"/>
                <a:cs typeface="Carlito"/>
              </a:rPr>
              <a:t>Coming </a:t>
            </a:r>
            <a:r>
              <a:rPr lang="de-DE" spc="-10" dirty="0" err="1">
                <a:solidFill>
                  <a:schemeClr val="bg1"/>
                </a:solidFill>
                <a:latin typeface="Carlito"/>
                <a:cs typeface="Carlito"/>
              </a:rPr>
              <a:t>soon</a:t>
            </a: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37" name="Rechteck 136"/>
          <p:cNvSpPr/>
          <p:nvPr/>
        </p:nvSpPr>
        <p:spPr>
          <a:xfrm>
            <a:off x="7192919" y="6412468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r>
              <a:rPr lang="de-DE" spc="-10" dirty="0">
                <a:solidFill>
                  <a:schemeClr val="bg1"/>
                </a:solidFill>
                <a:latin typeface="Carlito"/>
                <a:cs typeface="Carlito"/>
              </a:rPr>
              <a:t>Coming </a:t>
            </a:r>
            <a:r>
              <a:rPr lang="de-DE" spc="-10" dirty="0" err="1">
                <a:solidFill>
                  <a:schemeClr val="bg1"/>
                </a:solidFill>
                <a:latin typeface="Carlito"/>
                <a:cs typeface="Carlito"/>
              </a:rPr>
              <a:t>soon</a:t>
            </a: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77445" y="4355468"/>
            <a:ext cx="10340340" cy="25558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object 61"/>
          <p:cNvSpPr txBox="1"/>
          <p:nvPr/>
        </p:nvSpPr>
        <p:spPr>
          <a:xfrm>
            <a:off x="9636760" y="245745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33" name="object 61"/>
          <p:cNvSpPr txBox="1"/>
          <p:nvPr/>
        </p:nvSpPr>
        <p:spPr>
          <a:xfrm>
            <a:off x="9829800" y="441960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FFFF00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rgbClr val="FFFF00"/>
              </a:solidFill>
              <a:latin typeface="Wingdings"/>
              <a:cs typeface="Wingdings"/>
            </a:endParaRPr>
          </a:p>
        </p:txBody>
      </p:sp>
      <p:sp>
        <p:nvSpPr>
          <p:cNvPr id="139" name="object 61"/>
          <p:cNvSpPr txBox="1"/>
          <p:nvPr/>
        </p:nvSpPr>
        <p:spPr>
          <a:xfrm>
            <a:off x="9144000" y="304800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40" name="Rechteck 139"/>
          <p:cNvSpPr/>
          <p:nvPr/>
        </p:nvSpPr>
        <p:spPr>
          <a:xfrm>
            <a:off x="6634156" y="4495800"/>
            <a:ext cx="311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r>
              <a:rPr lang="de-DE" spc="-10" dirty="0" err="1">
                <a:solidFill>
                  <a:schemeClr val="bg1"/>
                </a:solidFill>
                <a:latin typeface="Carlito"/>
                <a:cs typeface="Carlito"/>
              </a:rPr>
              <a:t>ongoing</a:t>
            </a: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31" name="object 61"/>
          <p:cNvSpPr txBox="1"/>
          <p:nvPr/>
        </p:nvSpPr>
        <p:spPr>
          <a:xfrm>
            <a:off x="8737419" y="3736086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32" name="object 61"/>
          <p:cNvSpPr txBox="1"/>
          <p:nvPr/>
        </p:nvSpPr>
        <p:spPr>
          <a:xfrm>
            <a:off x="9296400" y="3200400"/>
            <a:ext cx="345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chemeClr val="bg1"/>
                </a:solidFill>
                <a:latin typeface="Wingdings"/>
                <a:cs typeface="Wingdings"/>
              </a:rPr>
              <a:t></a:t>
            </a:r>
            <a:endParaRPr sz="3200" dirty="0">
              <a:solidFill>
                <a:schemeClr val="bg1"/>
              </a:solidFill>
              <a:latin typeface="Wingdings"/>
              <a:cs typeface="Wingdings"/>
            </a:endParaRPr>
          </a:p>
        </p:txBody>
      </p:sp>
      <p:sp>
        <p:nvSpPr>
          <p:cNvPr id="134" name="Rechteck 133"/>
          <p:cNvSpPr/>
          <p:nvPr/>
        </p:nvSpPr>
        <p:spPr>
          <a:xfrm>
            <a:off x="7220919" y="5045178"/>
            <a:ext cx="311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02485">
              <a:lnSpc>
                <a:spcPct val="100000"/>
              </a:lnSpc>
              <a:spcBef>
                <a:spcPts val="615"/>
              </a:spcBef>
            </a:pPr>
            <a:r>
              <a:rPr lang="de-DE" spc="-10" dirty="0" err="1">
                <a:solidFill>
                  <a:schemeClr val="bg1"/>
                </a:solidFill>
                <a:latin typeface="Carlito"/>
                <a:cs typeface="Carlito"/>
              </a:rPr>
              <a:t>ongoing</a:t>
            </a:r>
            <a:endParaRPr lang="de-DE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4888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676809" y="687184"/>
            <a:ext cx="10359408" cy="1499616"/>
          </a:xfrm>
        </p:spPr>
        <p:txBody>
          <a:bodyPr rtlCol="0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entaur" panose="02030504050205020304" pitchFamily="18" charset="0"/>
              </a:rPr>
              <a:t>Final Conference</a:t>
            </a:r>
            <a:endParaRPr lang="en-US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pic>
        <p:nvPicPr>
          <p:cNvPr id="7" name="Bild 3" descr="logosbeneficaireserasmusleft_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32" y="6169373"/>
            <a:ext cx="2838450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5"/>
          <p:cNvSpPr txBox="1"/>
          <p:nvPr/>
        </p:nvSpPr>
        <p:spPr>
          <a:xfrm>
            <a:off x="1418192" y="1703691"/>
            <a:ext cx="10496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Final Conference in June/ July 2021 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Leading </a:t>
            </a:r>
            <a:r>
              <a:rPr lang="en-US" sz="2000" dirty="0" err="1">
                <a:latin typeface="Centaur" panose="02030504050205020304" pitchFamily="18" charset="0"/>
              </a:rPr>
              <a:t>organisation</a:t>
            </a:r>
            <a:r>
              <a:rPr lang="en-US" sz="2000" dirty="0">
                <a:latin typeface="Centaur" panose="02030504050205020304" pitchFamily="18" charset="0"/>
              </a:rPr>
              <a:t>: UPB </a:t>
            </a:r>
            <a:endParaRPr lang="en-US" sz="2000" dirty="0" smtClean="0">
              <a:latin typeface="Centaur" panose="020305040502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entaur" panose="02030504050205020304" pitchFamily="18" charset="0"/>
              </a:rPr>
              <a:t>Online??</a:t>
            </a:r>
            <a:endParaRPr lang="en-US" sz="2000" dirty="0">
              <a:latin typeface="Centaur" panose="020305040502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Centaur" panose="02030504050205020304" pitchFamily="18" charset="0"/>
              </a:rPr>
              <a:t>Information: </a:t>
            </a:r>
            <a:endParaRPr lang="en-US" sz="2000" dirty="0" smtClean="0">
              <a:latin typeface="Centaur" panose="020305040502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aur" panose="02030504050205020304" pitchFamily="18" charset="0"/>
              </a:rPr>
              <a:t>2 days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aur" panose="02030504050205020304" pitchFamily="18" charset="0"/>
              </a:rPr>
              <a:t>set </a:t>
            </a:r>
            <a:r>
              <a:rPr lang="en-US" sz="2000" dirty="0">
                <a:latin typeface="Centaur" panose="02030504050205020304" pitchFamily="18" charset="0"/>
              </a:rPr>
              <a:t>of 50 local and 7 foreign representatives of the NGO sector at policy and practice levels will </a:t>
            </a:r>
            <a:r>
              <a:rPr lang="en-US" sz="2000" dirty="0" smtClean="0">
                <a:latin typeface="Centaur" panose="02030504050205020304" pitchFamily="18" charset="0"/>
              </a:rPr>
              <a:t>attend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aur" panose="02030504050205020304" pitchFamily="18" charset="0"/>
              </a:rPr>
              <a:t>50 </a:t>
            </a:r>
            <a:r>
              <a:rPr lang="en-US" sz="2000" dirty="0">
                <a:latin typeface="Centaur" panose="02030504050205020304" pitchFamily="18" charset="0"/>
              </a:rPr>
              <a:t>Germans, selected from UPB and 1 per each of the remaining partner countries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en-US" sz="2000" dirty="0" smtClean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037B4A-8D7D-44E4-BB13-4E42D72A28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549E3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3" b="91900" l="9804" r="89916">
                        <a14:foregroundMark x1="18207" y1="42056" x2="18207" y2="42056"/>
                        <a14:foregroundMark x1="16807" y1="46106" x2="16807" y2="46106"/>
                        <a14:foregroundMark x1="15966" y1="51402" x2="15966" y2="51402"/>
                        <a14:foregroundMark x1="62465" y1="8411" x2="62465" y2="8411"/>
                        <a14:foregroundMark x1="53221" y1="4673" x2="53221" y2="4673"/>
                        <a14:foregroundMark x1="39496" y1="11526" x2="39496" y2="11526"/>
                        <a14:foregroundMark x1="41457" y1="13084" x2="41457" y2="13084"/>
                        <a14:foregroundMark x1="35854" y1="10592" x2="35854" y2="10592"/>
                        <a14:foregroundMark x1="32493" y1="14019" x2="32493" y2="14019"/>
                        <a14:foregroundMark x1="29972" y1="18380" x2="29972" y2="18380"/>
                        <a14:foregroundMark x1="31933" y1="41433" x2="31933" y2="41433"/>
                        <a14:foregroundMark x1="36415" y1="43614" x2="36415" y2="43614"/>
                        <a14:foregroundMark x1="64426" y1="44860" x2="64426" y2="44860"/>
                        <a14:foregroundMark x1="57703" y1="91900" x2="57703" y2="91900"/>
                        <a14:foregroundMark x1="18207" y1="56698" x2="18207" y2="56698"/>
                        <a14:foregroundMark x1="20448" y1="36760" x2="20448" y2="36760"/>
                        <a14:foregroundMark x1="46218" y1="9346" x2="46218" y2="9346"/>
                        <a14:foregroundMark x1="65546" y1="14642" x2="65546" y2="14642"/>
                        <a14:foregroundMark x1="68347" y1="15888" x2="68347" y2="15888"/>
                        <a14:foregroundMark x1="77031" y1="25545" x2="77031" y2="25545"/>
                        <a14:foregroundMark x1="80112" y1="28660" x2="80112" y2="28660"/>
                        <a14:foregroundMark x1="82073" y1="32399" x2="82073" y2="32399"/>
                        <a14:foregroundMark x1="82073" y1="37072" x2="82073" y2="37072"/>
                        <a14:foregroundMark x1="84034" y1="41121" x2="84034" y2="41121"/>
                        <a14:foregroundMark x1="82913" y1="46417" x2="82913" y2="46417"/>
                        <a14:foregroundMark x1="79832" y1="63863" x2="79832" y2="63863"/>
                        <a14:foregroundMark x1="77591" y1="67601" x2="77591" y2="67601"/>
                        <a14:foregroundMark x1="73950" y1="72274" x2="73950" y2="72274"/>
                        <a14:foregroundMark x1="70868" y1="74766" x2="70868" y2="74766"/>
                        <a14:foregroundMark x1="66947" y1="77570" x2="66947" y2="77570"/>
                        <a14:foregroundMark x1="62465" y1="81308" x2="62465" y2="81308"/>
                        <a14:foregroundMark x1="43978" y1="82866" x2="43978" y2="82866"/>
                        <a14:foregroundMark x1="38655" y1="80997" x2="38655" y2="80997"/>
                        <a14:foregroundMark x1="34734" y1="79751" x2="34734" y2="79751"/>
                        <a14:foregroundMark x1="30252" y1="77882" x2="30252" y2="77882"/>
                        <a14:foregroundMark x1="25490" y1="74143" x2="25490" y2="74143"/>
                        <a14:foregroundMark x1="22129" y1="71651" x2="22129" y2="71651"/>
                        <a14:foregroundMark x1="20168" y1="67290" x2="20168" y2="67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68" y="4412712"/>
            <a:ext cx="2719526" cy="2445288"/>
          </a:xfrm>
          <a:prstGeom prst="rect">
            <a:avLst/>
          </a:prstGeom>
        </p:spPr>
      </p:pic>
      <p:sp>
        <p:nvSpPr>
          <p:cNvPr id="5" name="Shape 304"/>
          <p:cNvSpPr txBox="1">
            <a:spLocks/>
          </p:cNvSpPr>
          <p:nvPr/>
        </p:nvSpPr>
        <p:spPr>
          <a:xfrm>
            <a:off x="2831977" y="1612812"/>
            <a:ext cx="7081200" cy="2799900"/>
          </a:xfrm>
          <a:prstGeom prst="rect">
            <a:avLst/>
          </a:prstGeom>
          <a:ln>
            <a:solidFill>
              <a:srgbClr val="05234E"/>
            </a:solidFill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ingdings 3" charset="2"/>
              <a:buNone/>
            </a:pPr>
            <a:r>
              <a:rPr lang="de-DE" sz="3600" b="1">
                <a:solidFill>
                  <a:srgbClr val="05234E"/>
                </a:solidFill>
              </a:rPr>
              <a:t>Contact</a:t>
            </a:r>
            <a:endParaRPr lang="en" sz="3600" b="1">
              <a:solidFill>
                <a:srgbClr val="05234E"/>
              </a:solidFill>
            </a:endParaRPr>
          </a:p>
          <a:p>
            <a:pPr algn="ctr">
              <a:spcBef>
                <a:spcPts val="0"/>
              </a:spcBef>
              <a:buFont typeface="Wingdings 3" charset="2"/>
              <a:buNone/>
            </a:pPr>
            <a:r>
              <a:rPr lang="fi-FI"/>
              <a:t>Marc Beutner</a:t>
            </a:r>
            <a:br>
              <a:rPr lang="fi-FI"/>
            </a:br>
            <a:r>
              <a:rPr lang="fi-FI"/>
              <a:t>University Paderborn, Warburger Str. 100</a:t>
            </a:r>
            <a:br>
              <a:rPr lang="fi-FI"/>
            </a:br>
            <a:r>
              <a:rPr lang="fi-FI"/>
              <a:t>33098 Paderborn, Germany</a:t>
            </a:r>
            <a:br>
              <a:rPr lang="fi-FI"/>
            </a:br>
            <a:r>
              <a:rPr lang="fi-FI">
                <a:hlinkClick r:id="rId4"/>
              </a:rPr>
              <a:t>Marc.Beutner@uni-paderborn.de</a:t>
            </a:r>
            <a:endParaRPr lang="fi-FI"/>
          </a:p>
          <a:p>
            <a:pPr algn="ctr">
              <a:buFont typeface="Wingdings 3" charset="2"/>
              <a:buNone/>
            </a:pPr>
            <a:r>
              <a:rPr lang="fi-FI" sz="1200"/>
              <a:t>http://wiwi.uni-paderborn.de/department5/</a:t>
            </a:r>
            <a:br>
              <a:rPr lang="fi-FI" sz="1200"/>
            </a:br>
            <a:r>
              <a:rPr lang="fi-FI" sz="1200"/>
              <a:t>wirtschaftspaedagogik-prof-beutner/</a:t>
            </a:r>
          </a:p>
          <a:p>
            <a:pPr algn="ctr">
              <a:spcBef>
                <a:spcPts val="0"/>
              </a:spcBef>
              <a:buFont typeface="Wingdings 3" charset="2"/>
              <a:buNone/>
            </a:pPr>
            <a:endParaRPr lang="en" sz="1200" dirty="0"/>
          </a:p>
        </p:txBody>
      </p:sp>
      <p:sp>
        <p:nvSpPr>
          <p:cNvPr id="6" name="Rechteck 5"/>
          <p:cNvSpPr/>
          <p:nvPr/>
        </p:nvSpPr>
        <p:spPr>
          <a:xfrm>
            <a:off x="1630218" y="6389377"/>
            <a:ext cx="77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en-US" sz="900" spc="10" dirty="0">
                <a:solidFill>
                  <a:srgbClr val="6C6C6C"/>
                </a:solidFill>
                <a:latin typeface="Centaur"/>
                <a:cs typeface="Centaur"/>
              </a:rPr>
              <a:t>The European Commission support for the production of this publication does not constitute an endorsement of the contents which reflects the views only of the authors, </a:t>
            </a:r>
          </a:p>
          <a:p>
            <a:pPr algn="ctr">
              <a:spcBef>
                <a:spcPts val="5"/>
              </a:spcBef>
              <a:spcAft>
                <a:spcPts val="0"/>
              </a:spcAft>
            </a:pPr>
            <a:r>
              <a:rPr lang="en-US" sz="900" spc="10" dirty="0">
                <a:solidFill>
                  <a:srgbClr val="6C6C6C"/>
                </a:solidFill>
                <a:latin typeface="Centaur"/>
                <a:cs typeface="Centaur"/>
              </a:rPr>
              <a:t>and the Commission cannot be held responsible for any use which may be made of the information contained therein.</a:t>
            </a:r>
            <a:endParaRPr lang="de-DE" sz="900" spc="10" dirty="0">
              <a:solidFill>
                <a:srgbClr val="6C6C6C"/>
              </a:solidFill>
              <a:latin typeface="Centaur"/>
              <a:cs typeface="Centaur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43" y="75928"/>
            <a:ext cx="3478307" cy="76469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6373091"/>
            <a:ext cx="1137033" cy="4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4954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Breitbild</PresentationFormat>
  <Paragraphs>95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Carlito</vt:lpstr>
      <vt:lpstr>Centaur</vt:lpstr>
      <vt:lpstr>Century Gothic</vt:lpstr>
      <vt:lpstr>Wingdings</vt:lpstr>
      <vt:lpstr>Wingdings 3</vt:lpstr>
      <vt:lpstr>Haste</vt:lpstr>
      <vt:lpstr>NGEnvironment</vt:lpstr>
      <vt:lpstr>PowerPoint-Präsentation</vt:lpstr>
      <vt:lpstr>Multiplier Events</vt:lpstr>
      <vt:lpstr>Multiplier Events</vt:lpstr>
      <vt:lpstr>PowerPoint-Präsentation</vt:lpstr>
      <vt:lpstr>Final Conference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Jana Stelzer</cp:lastModifiedBy>
  <cp:revision>113</cp:revision>
  <cp:lastPrinted>2020-01-30T16:33:15Z</cp:lastPrinted>
  <dcterms:created xsi:type="dcterms:W3CDTF">2020-01-08T04:18:37Z</dcterms:created>
  <dcterms:modified xsi:type="dcterms:W3CDTF">2021-03-22T05:37:56Z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2020-01-08T00:00:00Z</vt:filetime>
  </property>
  <property fmtid="{D5CDD505-2E9C-101B-9397-08002B2CF9AE}" pid="3" name="LastSaved">
    <vt:filetime>2020-01-08T00:00:00Z</vt:filetime>
  </property>
</Properties>
</file>