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40"/>
    <a:srgbClr val="00417E"/>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FDF219-4093-4DF5-95D7-43FC0565BF3E}"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9459F-93EC-430A-85CF-0975DB393E4F}" type="slidenum">
              <a:rPr lang="en-GB" smtClean="0"/>
              <a:t>‹Nr.›</a:t>
            </a:fld>
            <a:endParaRPr lang="en-GB"/>
          </a:p>
        </p:txBody>
      </p:sp>
    </p:spTree>
    <p:extLst>
      <p:ext uri="{BB962C8B-B14F-4D97-AF65-F5344CB8AC3E}">
        <p14:creationId xmlns:p14="http://schemas.microsoft.com/office/powerpoint/2010/main" val="22739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FDF219-4093-4DF5-95D7-43FC0565BF3E}"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9459F-93EC-430A-85CF-0975DB393E4F}" type="slidenum">
              <a:rPr lang="en-GB" smtClean="0"/>
              <a:t>‹Nr.›</a:t>
            </a:fld>
            <a:endParaRPr lang="en-GB"/>
          </a:p>
        </p:txBody>
      </p:sp>
    </p:spTree>
    <p:extLst>
      <p:ext uri="{BB962C8B-B14F-4D97-AF65-F5344CB8AC3E}">
        <p14:creationId xmlns:p14="http://schemas.microsoft.com/office/powerpoint/2010/main" val="149960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FDF219-4093-4DF5-95D7-43FC0565BF3E}"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9459F-93EC-430A-85CF-0975DB393E4F}" type="slidenum">
              <a:rPr lang="en-GB" smtClean="0"/>
              <a:t>‹Nr.›</a:t>
            </a:fld>
            <a:endParaRPr lang="en-GB"/>
          </a:p>
        </p:txBody>
      </p:sp>
    </p:spTree>
    <p:extLst>
      <p:ext uri="{BB962C8B-B14F-4D97-AF65-F5344CB8AC3E}">
        <p14:creationId xmlns:p14="http://schemas.microsoft.com/office/powerpoint/2010/main" val="35074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FDF219-4093-4DF5-95D7-43FC0565BF3E}"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9459F-93EC-430A-85CF-0975DB393E4F}" type="slidenum">
              <a:rPr lang="en-GB" smtClean="0"/>
              <a:t>‹Nr.›</a:t>
            </a:fld>
            <a:endParaRPr lang="en-GB"/>
          </a:p>
        </p:txBody>
      </p:sp>
    </p:spTree>
    <p:extLst>
      <p:ext uri="{BB962C8B-B14F-4D97-AF65-F5344CB8AC3E}">
        <p14:creationId xmlns:p14="http://schemas.microsoft.com/office/powerpoint/2010/main" val="48015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DF219-4093-4DF5-95D7-43FC0565BF3E}"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9459F-93EC-430A-85CF-0975DB393E4F}" type="slidenum">
              <a:rPr lang="en-GB" smtClean="0"/>
              <a:t>‹Nr.›</a:t>
            </a:fld>
            <a:endParaRPr lang="en-GB"/>
          </a:p>
        </p:txBody>
      </p:sp>
    </p:spTree>
    <p:extLst>
      <p:ext uri="{BB962C8B-B14F-4D97-AF65-F5344CB8AC3E}">
        <p14:creationId xmlns:p14="http://schemas.microsoft.com/office/powerpoint/2010/main" val="33954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FDF219-4093-4DF5-95D7-43FC0565BF3E}"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C9459F-93EC-430A-85CF-0975DB393E4F}" type="slidenum">
              <a:rPr lang="en-GB" smtClean="0"/>
              <a:t>‹Nr.›</a:t>
            </a:fld>
            <a:endParaRPr lang="en-GB"/>
          </a:p>
        </p:txBody>
      </p:sp>
    </p:spTree>
    <p:extLst>
      <p:ext uri="{BB962C8B-B14F-4D97-AF65-F5344CB8AC3E}">
        <p14:creationId xmlns:p14="http://schemas.microsoft.com/office/powerpoint/2010/main" val="159953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FDF219-4093-4DF5-95D7-43FC0565BF3E}" type="datetimeFigureOut">
              <a:rPr lang="en-GB" smtClean="0"/>
              <a:t>05/11/2021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C9459F-93EC-430A-85CF-0975DB393E4F}" type="slidenum">
              <a:rPr lang="en-GB" smtClean="0"/>
              <a:t>‹Nr.›</a:t>
            </a:fld>
            <a:endParaRPr lang="en-GB"/>
          </a:p>
        </p:txBody>
      </p:sp>
    </p:spTree>
    <p:extLst>
      <p:ext uri="{BB962C8B-B14F-4D97-AF65-F5344CB8AC3E}">
        <p14:creationId xmlns:p14="http://schemas.microsoft.com/office/powerpoint/2010/main" val="302886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FDF219-4093-4DF5-95D7-43FC0565BF3E}" type="datetimeFigureOut">
              <a:rPr lang="en-GB" smtClean="0"/>
              <a:t>05/11/2021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C9459F-93EC-430A-85CF-0975DB393E4F}" type="slidenum">
              <a:rPr lang="en-GB" smtClean="0"/>
              <a:t>‹Nr.›</a:t>
            </a:fld>
            <a:endParaRPr lang="en-GB"/>
          </a:p>
        </p:txBody>
      </p:sp>
    </p:spTree>
    <p:extLst>
      <p:ext uri="{BB962C8B-B14F-4D97-AF65-F5344CB8AC3E}">
        <p14:creationId xmlns:p14="http://schemas.microsoft.com/office/powerpoint/2010/main" val="18651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DF219-4093-4DF5-95D7-43FC0565BF3E}" type="datetimeFigureOut">
              <a:rPr lang="en-GB" smtClean="0"/>
              <a:t>05/11/2021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C9459F-93EC-430A-85CF-0975DB393E4F}" type="slidenum">
              <a:rPr lang="en-GB" smtClean="0"/>
              <a:t>‹Nr.›</a:t>
            </a:fld>
            <a:endParaRPr lang="en-GB"/>
          </a:p>
        </p:txBody>
      </p:sp>
    </p:spTree>
    <p:extLst>
      <p:ext uri="{BB962C8B-B14F-4D97-AF65-F5344CB8AC3E}">
        <p14:creationId xmlns:p14="http://schemas.microsoft.com/office/powerpoint/2010/main" val="217495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FDF219-4093-4DF5-95D7-43FC0565BF3E}"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C9459F-93EC-430A-85CF-0975DB393E4F}" type="slidenum">
              <a:rPr lang="en-GB" smtClean="0"/>
              <a:t>‹Nr.›</a:t>
            </a:fld>
            <a:endParaRPr lang="en-GB"/>
          </a:p>
        </p:txBody>
      </p:sp>
    </p:spTree>
    <p:extLst>
      <p:ext uri="{BB962C8B-B14F-4D97-AF65-F5344CB8AC3E}">
        <p14:creationId xmlns:p14="http://schemas.microsoft.com/office/powerpoint/2010/main" val="48050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FDF219-4093-4DF5-95D7-43FC0565BF3E}"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C9459F-93EC-430A-85CF-0975DB393E4F}" type="slidenum">
              <a:rPr lang="en-GB" smtClean="0"/>
              <a:t>‹Nr.›</a:t>
            </a:fld>
            <a:endParaRPr lang="en-GB"/>
          </a:p>
        </p:txBody>
      </p:sp>
    </p:spTree>
    <p:extLst>
      <p:ext uri="{BB962C8B-B14F-4D97-AF65-F5344CB8AC3E}">
        <p14:creationId xmlns:p14="http://schemas.microsoft.com/office/powerpoint/2010/main" val="273518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DF219-4093-4DF5-95D7-43FC0565BF3E}" type="datetimeFigureOut">
              <a:rPr lang="en-GB" smtClean="0"/>
              <a:t>05/11/2021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9459F-93EC-430A-85CF-0975DB393E4F}" type="slidenum">
              <a:rPr lang="en-GB" smtClean="0"/>
              <a:t>‹Nr.›</a:t>
            </a:fld>
            <a:endParaRPr lang="en-GB"/>
          </a:p>
        </p:txBody>
      </p:sp>
    </p:spTree>
    <p:extLst>
      <p:ext uri="{BB962C8B-B14F-4D97-AF65-F5344CB8AC3E}">
        <p14:creationId xmlns:p14="http://schemas.microsoft.com/office/powerpoint/2010/main" val="222745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www.fridaysforfutureitalia.i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vita.it/it/article/2019/10/03/ma-cosa-fa-una-climate-leader/152840/" TargetMode="External"/><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2.jp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1632"/>
          </a:xfrm>
          <a:prstGeom prst="rect">
            <a:avLst/>
          </a:prstGeom>
        </p:spPr>
      </p:pic>
      <p:sp>
        <p:nvSpPr>
          <p:cNvPr id="5" name="TextBox 4"/>
          <p:cNvSpPr txBox="1"/>
          <p:nvPr/>
        </p:nvSpPr>
        <p:spPr>
          <a:xfrm>
            <a:off x="768096" y="890016"/>
            <a:ext cx="5913120" cy="707886"/>
          </a:xfrm>
          <a:prstGeom prst="rect">
            <a:avLst/>
          </a:prstGeom>
          <a:noFill/>
        </p:spPr>
        <p:txBody>
          <a:bodyPr wrap="square" rtlCol="0">
            <a:spAutoFit/>
          </a:bodyPr>
          <a:lstStyle/>
          <a:p>
            <a:r>
              <a:rPr lang="it-IT" sz="4000" dirty="0" err="1">
                <a:solidFill>
                  <a:srgbClr val="00417E"/>
                </a:solidFill>
                <a:latin typeface="Bahnschrift" panose="020B0502040204020203" pitchFamily="34" charset="0"/>
              </a:rPr>
              <a:t>Who</a:t>
            </a:r>
            <a:r>
              <a:rPr lang="it-IT" sz="4000" dirty="0">
                <a:solidFill>
                  <a:srgbClr val="00417E"/>
                </a:solidFill>
                <a:latin typeface="Bahnschrift" panose="020B0502040204020203" pitchFamily="34" charset="0"/>
              </a:rPr>
              <a:t> </a:t>
            </a:r>
            <a:r>
              <a:rPr lang="it-IT" sz="4000" dirty="0" err="1">
                <a:solidFill>
                  <a:srgbClr val="00417E"/>
                </a:solidFill>
                <a:latin typeface="Bahnschrift" panose="020B0502040204020203" pitchFamily="34" charset="0"/>
              </a:rPr>
              <a:t>is</a:t>
            </a:r>
            <a:r>
              <a:rPr lang="it-IT" sz="4000" dirty="0">
                <a:solidFill>
                  <a:srgbClr val="00417E"/>
                </a:solidFill>
                <a:latin typeface="Bahnschrift" panose="020B0502040204020203" pitchFamily="34" charset="0"/>
              </a:rPr>
              <a:t> a </a:t>
            </a:r>
            <a:r>
              <a:rPr lang="it-IT" sz="4000" dirty="0" err="1">
                <a:solidFill>
                  <a:srgbClr val="00417E"/>
                </a:solidFill>
                <a:latin typeface="Bahnschrift" panose="020B0502040204020203" pitchFamily="34" charset="0"/>
              </a:rPr>
              <a:t>climate</a:t>
            </a:r>
            <a:r>
              <a:rPr lang="it-IT" sz="4000" dirty="0">
                <a:solidFill>
                  <a:srgbClr val="00417E"/>
                </a:solidFill>
                <a:latin typeface="Bahnschrift" panose="020B0502040204020203" pitchFamily="34" charset="0"/>
              </a:rPr>
              <a:t> leader?</a:t>
            </a:r>
            <a:endParaRPr lang="en-GB" sz="4000" dirty="0">
              <a:solidFill>
                <a:srgbClr val="00417E"/>
              </a:solidFill>
              <a:latin typeface="Bahnschrift" panose="020B0502040204020203" pitchFamily="34" charset="0"/>
            </a:endParaRPr>
          </a:p>
        </p:txBody>
      </p:sp>
      <p:sp>
        <p:nvSpPr>
          <p:cNvPr id="6" name="TextBox 5"/>
          <p:cNvSpPr txBox="1"/>
          <p:nvPr/>
        </p:nvSpPr>
        <p:spPr>
          <a:xfrm>
            <a:off x="768096" y="2452092"/>
            <a:ext cx="3133344" cy="369332"/>
          </a:xfrm>
          <a:prstGeom prst="rect">
            <a:avLst/>
          </a:prstGeom>
          <a:noFill/>
          <a:ln>
            <a:noFill/>
          </a:ln>
        </p:spPr>
        <p:txBody>
          <a:bodyPr wrap="square" rtlCol="0">
            <a:spAutoFit/>
          </a:bodyPr>
          <a:lstStyle/>
          <a:p>
            <a:r>
              <a:rPr lang="en-GB" dirty="0">
                <a:solidFill>
                  <a:srgbClr val="00417E"/>
                </a:solidFill>
                <a:latin typeface="Bahnschrift" panose="020B0502040204020203" pitchFamily="34" charset="0"/>
              </a:rPr>
              <a:t>TESTIMONIALS FROM ITALY</a:t>
            </a:r>
          </a:p>
        </p:txBody>
      </p:sp>
      <p:pic>
        <p:nvPicPr>
          <p:cNvPr id="3" name="Grafik 2">
            <a:extLst>
              <a:ext uri="{FF2B5EF4-FFF2-40B4-BE49-F238E27FC236}">
                <a16:creationId xmlns:a16="http://schemas.microsoft.com/office/drawing/2014/main" id="{D8462DEC-630C-4D21-B466-B6D4CDC78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76516"/>
            <a:ext cx="1093233" cy="385116"/>
          </a:xfrm>
          <a:prstGeom prst="rect">
            <a:avLst/>
          </a:prstGeom>
        </p:spPr>
      </p:pic>
      <p:pic>
        <p:nvPicPr>
          <p:cNvPr id="8" name="Grafik 7">
            <a:extLst>
              <a:ext uri="{FF2B5EF4-FFF2-40B4-BE49-F238E27FC236}">
                <a16:creationId xmlns:a16="http://schemas.microsoft.com/office/drawing/2014/main" id="{D56743E2-5BD9-4FDD-86D8-4153C41C1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8234" y="0"/>
            <a:ext cx="2381372" cy="971600"/>
          </a:xfrm>
          <a:prstGeom prst="rect">
            <a:avLst/>
          </a:prstGeom>
        </p:spPr>
      </p:pic>
      <p:pic>
        <p:nvPicPr>
          <p:cNvPr id="10" name="Grafik 9">
            <a:extLst>
              <a:ext uri="{FF2B5EF4-FFF2-40B4-BE49-F238E27FC236}">
                <a16:creationId xmlns:a16="http://schemas.microsoft.com/office/drawing/2014/main" id="{EE45BE00-FBD6-4020-9E27-E9824AF2E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233" y="6576516"/>
            <a:ext cx="4149128" cy="369332"/>
          </a:xfrm>
          <a:prstGeom prst="rect">
            <a:avLst/>
          </a:prstGeom>
        </p:spPr>
      </p:pic>
    </p:spTree>
    <p:extLst>
      <p:ext uri="{BB962C8B-B14F-4D97-AF65-F5344CB8AC3E}">
        <p14:creationId xmlns:p14="http://schemas.microsoft.com/office/powerpoint/2010/main" val="160859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5419344"/>
            <a:ext cx="1438656" cy="1438656"/>
          </a:xfrm>
          <a:prstGeom prst="rect">
            <a:avLst/>
          </a:prstGeom>
        </p:spPr>
      </p:pic>
      <p:sp>
        <p:nvSpPr>
          <p:cNvPr id="4" name="Rectangle 3"/>
          <p:cNvSpPr/>
          <p:nvPr/>
        </p:nvSpPr>
        <p:spPr>
          <a:xfrm>
            <a:off x="98475" y="98474"/>
            <a:ext cx="12008181" cy="6639951"/>
          </a:xfrm>
          <a:prstGeom prst="rect">
            <a:avLst/>
          </a:prstGeom>
          <a:noFill/>
          <a:ln w="28575">
            <a:solidFill>
              <a:srgbClr val="00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192.168.1.11\Pubblica\EU\2018-2020\Erasmus+ 2018\APPROVED PROJECTS\NGEnvironment\Intellectual Outputs\IO5_Engagement toolkit\Slideshow\FFF_Ital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55" y="297499"/>
            <a:ext cx="11713028" cy="278172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81156" y="3183147"/>
            <a:ext cx="11925500" cy="3170099"/>
          </a:xfrm>
          <a:prstGeom prst="rect">
            <a:avLst/>
          </a:prstGeom>
          <a:noFill/>
        </p:spPr>
        <p:txBody>
          <a:bodyPr wrap="square" rtlCol="0">
            <a:spAutoFit/>
          </a:bodyPr>
          <a:lstStyle/>
          <a:p>
            <a:pPr algn="ctr"/>
            <a:endParaRPr lang="en-GB" sz="3200" b="1" dirty="0">
              <a:latin typeface="Bahnschrift"/>
            </a:endParaRPr>
          </a:p>
          <a:p>
            <a:pPr algn="ctr"/>
            <a:r>
              <a:rPr lang="en-GB" sz="4000" b="1" dirty="0">
                <a:solidFill>
                  <a:srgbClr val="1B7340"/>
                </a:solidFill>
                <a:latin typeface="CG Omega" panose="020B0502050508020304" pitchFamily="34" charset="0"/>
              </a:rPr>
              <a:t>We have only 11 years to save our species.</a:t>
            </a:r>
          </a:p>
          <a:p>
            <a:pPr algn="ctr"/>
            <a:r>
              <a:rPr lang="en-GB" sz="4000" b="1" dirty="0">
                <a:solidFill>
                  <a:srgbClr val="1B7340"/>
                </a:solidFill>
                <a:latin typeface="CG Omega" panose="020B0502050508020304" pitchFamily="34" charset="0"/>
              </a:rPr>
              <a:t>The planet is burning!</a:t>
            </a:r>
            <a:endParaRPr lang="it-IT" sz="4000" b="1" dirty="0">
              <a:solidFill>
                <a:srgbClr val="1B7340"/>
              </a:solidFill>
              <a:latin typeface="CG Omega" panose="020B0502050508020304" pitchFamily="34" charset="0"/>
            </a:endParaRPr>
          </a:p>
          <a:p>
            <a:pPr algn="ctr"/>
            <a:endParaRPr lang="it-IT" sz="3200" b="1" dirty="0"/>
          </a:p>
          <a:p>
            <a:pPr algn="ctr"/>
            <a:r>
              <a:rPr lang="it-IT" sz="2400" b="1" dirty="0">
                <a:latin typeface="CG Omega" panose="020B0502050508020304" pitchFamily="34" charset="0"/>
              </a:rPr>
              <a:t>From the </a:t>
            </a:r>
            <a:r>
              <a:rPr lang="it-IT" sz="2400" b="1" dirty="0" err="1">
                <a:solidFill>
                  <a:srgbClr val="1B7340"/>
                </a:solidFill>
                <a:latin typeface="CG Omega" panose="020B0502050508020304" pitchFamily="34" charset="0"/>
              </a:rPr>
              <a:t>Fridays</a:t>
            </a:r>
            <a:r>
              <a:rPr lang="it-IT" sz="2400" b="1" dirty="0">
                <a:solidFill>
                  <a:srgbClr val="1B7340"/>
                </a:solidFill>
                <a:latin typeface="CG Omega" panose="020B0502050508020304" pitchFamily="34" charset="0"/>
              </a:rPr>
              <a:t> for Future Italia </a:t>
            </a:r>
            <a:r>
              <a:rPr lang="it-IT" sz="2400" b="1" dirty="0">
                <a:latin typeface="CG Omega" panose="020B0502050508020304" pitchFamily="34" charset="0"/>
              </a:rPr>
              <a:t>website</a:t>
            </a:r>
          </a:p>
          <a:p>
            <a:pPr algn="ctr"/>
            <a:r>
              <a:rPr lang="en-GB" sz="2800" dirty="0">
                <a:hlinkClick r:id="rId4"/>
              </a:rPr>
              <a:t>www.fridaysforfutureitalia.it</a:t>
            </a:r>
            <a:r>
              <a:rPr lang="en-GB" sz="2800" dirty="0"/>
              <a:t> </a:t>
            </a:r>
            <a:endParaRPr lang="en-GB" sz="2800" b="1" dirty="0"/>
          </a:p>
        </p:txBody>
      </p:sp>
      <p:pic>
        <p:nvPicPr>
          <p:cNvPr id="6" name="Grafik 5">
            <a:extLst>
              <a:ext uri="{FF2B5EF4-FFF2-40B4-BE49-F238E27FC236}">
                <a16:creationId xmlns:a16="http://schemas.microsoft.com/office/drawing/2014/main" id="{CE869416-0082-4642-8DF9-8B1E3AF44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57172"/>
            <a:ext cx="1093233" cy="385116"/>
          </a:xfrm>
          <a:prstGeom prst="rect">
            <a:avLst/>
          </a:prstGeom>
        </p:spPr>
      </p:pic>
      <p:pic>
        <p:nvPicPr>
          <p:cNvPr id="7" name="Grafik 6">
            <a:extLst>
              <a:ext uri="{FF2B5EF4-FFF2-40B4-BE49-F238E27FC236}">
                <a16:creationId xmlns:a16="http://schemas.microsoft.com/office/drawing/2014/main" id="{5CC5BF96-18A5-4B0E-AB57-7A9C964C95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0930" y="119575"/>
            <a:ext cx="2349970" cy="958788"/>
          </a:xfrm>
          <a:prstGeom prst="rect">
            <a:avLst/>
          </a:prstGeom>
        </p:spPr>
      </p:pic>
      <p:pic>
        <p:nvPicPr>
          <p:cNvPr id="8" name="Grafik 7">
            <a:extLst>
              <a:ext uri="{FF2B5EF4-FFF2-40B4-BE49-F238E27FC236}">
                <a16:creationId xmlns:a16="http://schemas.microsoft.com/office/drawing/2014/main" id="{09366132-F3B3-480B-93CB-7DCFB29204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3233" y="6472956"/>
            <a:ext cx="4149128" cy="369332"/>
          </a:xfrm>
          <a:prstGeom prst="rect">
            <a:avLst/>
          </a:prstGeom>
        </p:spPr>
      </p:pic>
    </p:spTree>
    <p:extLst>
      <p:ext uri="{BB962C8B-B14F-4D97-AF65-F5344CB8AC3E}">
        <p14:creationId xmlns:p14="http://schemas.microsoft.com/office/powerpoint/2010/main" val="84017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5419344"/>
            <a:ext cx="1438656" cy="1438656"/>
          </a:xfrm>
          <a:prstGeom prst="rect">
            <a:avLst/>
          </a:prstGeom>
        </p:spPr>
      </p:pic>
      <p:sp>
        <p:nvSpPr>
          <p:cNvPr id="4" name="Rectangle 3"/>
          <p:cNvSpPr/>
          <p:nvPr/>
        </p:nvSpPr>
        <p:spPr>
          <a:xfrm>
            <a:off x="98475" y="98474"/>
            <a:ext cx="12008181" cy="6639951"/>
          </a:xfrm>
          <a:prstGeom prst="rect">
            <a:avLst/>
          </a:prstGeom>
          <a:noFill/>
          <a:ln w="28575">
            <a:solidFill>
              <a:srgbClr val="00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olo 2"/>
          <p:cNvSpPr>
            <a:spLocks noGrp="1"/>
          </p:cNvSpPr>
          <p:nvPr>
            <p:ph type="title"/>
          </p:nvPr>
        </p:nvSpPr>
        <p:spPr>
          <a:xfrm>
            <a:off x="829364" y="336599"/>
            <a:ext cx="7590736" cy="954105"/>
          </a:xfrm>
        </p:spPr>
        <p:txBody>
          <a:bodyPr>
            <a:noAutofit/>
          </a:bodyPr>
          <a:lstStyle/>
          <a:p>
            <a:r>
              <a:rPr lang="it-IT" b="1" dirty="0">
                <a:solidFill>
                  <a:srgbClr val="00417E"/>
                </a:solidFill>
                <a:latin typeface="Bahnschrift"/>
              </a:rPr>
              <a:t>Claudia </a:t>
            </a:r>
            <a:r>
              <a:rPr lang="it-IT" b="1" dirty="0" err="1">
                <a:solidFill>
                  <a:srgbClr val="00417E"/>
                </a:solidFill>
                <a:latin typeface="Bahnschrift"/>
              </a:rPr>
              <a:t>Laricchia</a:t>
            </a:r>
            <a:br>
              <a:rPr lang="it-IT" b="1" dirty="0">
                <a:solidFill>
                  <a:srgbClr val="00417E"/>
                </a:solidFill>
                <a:latin typeface="Bahnschrift"/>
              </a:rPr>
            </a:br>
            <a:r>
              <a:rPr lang="it-IT" b="1" dirty="0" err="1">
                <a:solidFill>
                  <a:srgbClr val="00417E"/>
                </a:solidFill>
                <a:latin typeface="Bahnschrift"/>
              </a:rPr>
              <a:t>Italian</a:t>
            </a:r>
            <a:r>
              <a:rPr lang="it-IT" b="1" dirty="0">
                <a:solidFill>
                  <a:srgbClr val="00417E"/>
                </a:solidFill>
                <a:latin typeface="Bahnschrift"/>
              </a:rPr>
              <a:t> «</a:t>
            </a:r>
            <a:r>
              <a:rPr lang="it-IT" b="1" dirty="0" err="1">
                <a:solidFill>
                  <a:srgbClr val="00417E"/>
                </a:solidFill>
                <a:latin typeface="Bahnschrift"/>
              </a:rPr>
              <a:t>Climate</a:t>
            </a:r>
            <a:r>
              <a:rPr lang="it-IT" b="1" dirty="0">
                <a:solidFill>
                  <a:srgbClr val="00417E"/>
                </a:solidFill>
                <a:latin typeface="Bahnschrift"/>
              </a:rPr>
              <a:t> Leader»</a:t>
            </a:r>
            <a:endParaRPr lang="en-GB" b="1" dirty="0">
              <a:solidFill>
                <a:srgbClr val="00417E"/>
              </a:solidFill>
              <a:latin typeface="Bahnschrift"/>
            </a:endParaRPr>
          </a:p>
        </p:txBody>
      </p:sp>
      <p:sp>
        <p:nvSpPr>
          <p:cNvPr id="6" name="Segnaposto testo 5"/>
          <p:cNvSpPr>
            <a:spLocks noGrp="1"/>
          </p:cNvSpPr>
          <p:nvPr>
            <p:ph type="body" sz="half" idx="2"/>
          </p:nvPr>
        </p:nvSpPr>
        <p:spPr>
          <a:xfrm>
            <a:off x="800789" y="3196731"/>
            <a:ext cx="7914585" cy="2556369"/>
          </a:xfrm>
        </p:spPr>
        <p:txBody>
          <a:bodyPr>
            <a:noAutofit/>
          </a:bodyPr>
          <a:lstStyle/>
          <a:p>
            <a:pPr algn="just"/>
            <a:r>
              <a:rPr lang="it-IT" dirty="0">
                <a:solidFill>
                  <a:srgbClr val="00417E"/>
                </a:solidFill>
                <a:latin typeface="CG Omega" panose="020B0502050508020304" pitchFamily="34" charset="0"/>
              </a:rPr>
              <a:t>ITA</a:t>
            </a:r>
          </a:p>
          <a:p>
            <a:pPr algn="just"/>
            <a:r>
              <a:rPr lang="it-IT" dirty="0">
                <a:latin typeface="CG Omega" panose="020B0502050508020304" pitchFamily="34" charset="0"/>
              </a:rPr>
              <a:t>«Non sappiamo quanto tempo ci resta prima di raggiungere il punto di non ritorno. Dipende da ciascuno di noi e dalla cura e gentilezza che mettiamo in ogni istante della nostra vita sul Pianeta».</a:t>
            </a:r>
          </a:p>
          <a:p>
            <a:pPr algn="just"/>
            <a:endParaRPr lang="it-IT" dirty="0">
              <a:solidFill>
                <a:srgbClr val="00417E"/>
              </a:solidFill>
              <a:latin typeface="CG Omega" panose="020B0502050508020304" pitchFamily="34" charset="0"/>
            </a:endParaRPr>
          </a:p>
          <a:p>
            <a:pPr algn="just"/>
            <a:r>
              <a:rPr lang="it-IT" dirty="0">
                <a:solidFill>
                  <a:srgbClr val="00417E"/>
                </a:solidFill>
                <a:latin typeface="CG Omega" panose="020B0502050508020304" pitchFamily="34" charset="0"/>
              </a:rPr>
              <a:t>ENG</a:t>
            </a:r>
          </a:p>
          <a:p>
            <a:pPr algn="just"/>
            <a:r>
              <a:rPr lang="en-GB" dirty="0">
                <a:latin typeface="CG Omega" panose="020B0502050508020304" pitchFamily="34" charset="0"/>
              </a:rPr>
              <a:t>"We don't know how much time we have left before we reach the point of no return. It depends on each of us and on the care and kindness we put into every moment of our life on the Planet».</a:t>
            </a:r>
            <a:endParaRPr lang="it-IT" dirty="0">
              <a:latin typeface="CG Omega" panose="020B0502050508020304" pitchFamily="34" charset="0"/>
            </a:endParaRPr>
          </a:p>
        </p:txBody>
      </p:sp>
      <p:sp>
        <p:nvSpPr>
          <p:cNvPr id="10" name="Rettangolo 9"/>
          <p:cNvSpPr/>
          <p:nvPr/>
        </p:nvSpPr>
        <p:spPr>
          <a:xfrm>
            <a:off x="819150" y="1504951"/>
            <a:ext cx="10639425" cy="1590674"/>
          </a:xfrm>
          <a:prstGeom prst="rect">
            <a:avLst/>
          </a:prstGeom>
          <a:solidFill>
            <a:srgbClr val="004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itolo 2"/>
          <p:cNvSpPr txBox="1">
            <a:spLocks/>
          </p:cNvSpPr>
          <p:nvPr/>
        </p:nvSpPr>
        <p:spPr>
          <a:xfrm>
            <a:off x="990600" y="1234532"/>
            <a:ext cx="8258954" cy="16797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1500" dirty="0">
                <a:solidFill>
                  <a:schemeClr val="bg1"/>
                </a:solidFill>
                <a:latin typeface="CG Omega" panose="020B0502050508020304" pitchFamily="34" charset="0"/>
              </a:rPr>
              <a:t>She is:</a:t>
            </a:r>
          </a:p>
          <a:p>
            <a:pPr marL="457200" indent="-457200">
              <a:buFontTx/>
              <a:buChar char="-"/>
            </a:pPr>
            <a:r>
              <a:rPr lang="en-GB" sz="1500" dirty="0">
                <a:solidFill>
                  <a:schemeClr val="bg1"/>
                </a:solidFill>
                <a:latin typeface="CG Omega" panose="020B0502050508020304" pitchFamily="34" charset="0"/>
              </a:rPr>
              <a:t>Head of the Institutional Relations and Global Strategic Partnership of the Future Food Institute </a:t>
            </a:r>
          </a:p>
          <a:p>
            <a:pPr marL="457200" indent="-457200">
              <a:buFontTx/>
              <a:buChar char="-"/>
            </a:pPr>
            <a:r>
              <a:rPr lang="en-GB" sz="1500" dirty="0">
                <a:solidFill>
                  <a:schemeClr val="bg1"/>
                </a:solidFill>
                <a:latin typeface="CG Omega" panose="020B0502050508020304" pitchFamily="34" charset="0"/>
              </a:rPr>
              <a:t>Climate Leader of the Climate Reality Project of Al Gore </a:t>
            </a:r>
          </a:p>
          <a:p>
            <a:pPr marL="457200" indent="-457200">
              <a:buFontTx/>
              <a:buChar char="-"/>
            </a:pPr>
            <a:r>
              <a:rPr lang="en-GB" sz="1500" dirty="0">
                <a:solidFill>
                  <a:schemeClr val="bg1"/>
                </a:solidFill>
                <a:latin typeface="CG Omega" panose="020B0502050508020304" pitchFamily="34" charset="0"/>
              </a:rPr>
              <a:t>President of the Commission for the Environment and Innovation of the Italian Federation of Human Rights</a:t>
            </a:r>
          </a:p>
        </p:txBody>
      </p:sp>
      <p:sp>
        <p:nvSpPr>
          <p:cNvPr id="9" name="Titolo 2"/>
          <p:cNvSpPr txBox="1">
            <a:spLocks/>
          </p:cNvSpPr>
          <p:nvPr/>
        </p:nvSpPr>
        <p:spPr>
          <a:xfrm>
            <a:off x="819150" y="4689356"/>
            <a:ext cx="9848850" cy="1679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1600" dirty="0">
                <a:latin typeface="+mn-lt"/>
              </a:rPr>
              <a:t>Read the full article at this link: </a:t>
            </a:r>
            <a:r>
              <a:rPr lang="en-GB" sz="1600" dirty="0">
                <a:latin typeface="+mn-lt"/>
                <a:hlinkClick r:id="rId3"/>
              </a:rPr>
              <a:t>http://www.vita.it/it/article/2019/10/03/ma-cosa-fa-una-climate-leader/152840/</a:t>
            </a:r>
            <a:endParaRPr lang="en-GB" sz="1600" dirty="0">
              <a:latin typeface="+mn-lt"/>
            </a:endParaRPr>
          </a:p>
        </p:txBody>
      </p:sp>
      <p:grpSp>
        <p:nvGrpSpPr>
          <p:cNvPr id="12" name="Gruppo 11"/>
          <p:cNvGrpSpPr/>
          <p:nvPr/>
        </p:nvGrpSpPr>
        <p:grpSpPr>
          <a:xfrm>
            <a:off x="9249554" y="766967"/>
            <a:ext cx="2656696" cy="4054426"/>
            <a:chOff x="9249554" y="679499"/>
            <a:chExt cx="2656696" cy="4054426"/>
          </a:xfrm>
        </p:grpSpPr>
        <p:pic>
          <p:nvPicPr>
            <p:cNvPr id="1027" name="Picture 3" descr="\\192.168.1.11\Pubblica\EU\2018-2020\Erasmus+ 2018\APPROVED PROJECTS\NGEnvironment\Intellectual Outputs\IO5_Engagement toolkit\Slideshow\CL_m.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3687" r="16869" b="9051"/>
            <a:stretch/>
          </p:blipFill>
          <p:spPr bwMode="auto">
            <a:xfrm>
              <a:off x="9373379" y="679499"/>
              <a:ext cx="2209021" cy="2253164"/>
            </a:xfrm>
            <a:prstGeom prst="ellipse">
              <a:avLst/>
            </a:prstGeom>
            <a:ln w="63500" cap="rnd">
              <a:solidFill>
                <a:srgbClr val="00417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Rettangolo 7"/>
            <p:cNvSpPr/>
            <p:nvPr/>
          </p:nvSpPr>
          <p:spPr>
            <a:xfrm>
              <a:off x="9249554" y="3095625"/>
              <a:ext cx="2656696" cy="16383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3" name="Grafik 12">
            <a:extLst>
              <a:ext uri="{FF2B5EF4-FFF2-40B4-BE49-F238E27FC236}">
                <a16:creationId xmlns:a16="http://schemas.microsoft.com/office/drawing/2014/main" id="{E9559553-9588-42B0-A20E-9EF16BE6CF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64280"/>
            <a:ext cx="1093233" cy="385116"/>
          </a:xfrm>
          <a:prstGeom prst="rect">
            <a:avLst/>
          </a:prstGeom>
        </p:spPr>
      </p:pic>
      <p:pic>
        <p:nvPicPr>
          <p:cNvPr id="14" name="Grafik 13">
            <a:extLst>
              <a:ext uri="{FF2B5EF4-FFF2-40B4-BE49-F238E27FC236}">
                <a16:creationId xmlns:a16="http://schemas.microsoft.com/office/drawing/2014/main" id="{E9CFEC0A-106B-45C8-AE17-2D269B28EB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7889" y="144296"/>
            <a:ext cx="1586745" cy="647392"/>
          </a:xfrm>
          <a:prstGeom prst="rect">
            <a:avLst/>
          </a:prstGeom>
        </p:spPr>
      </p:pic>
      <p:pic>
        <p:nvPicPr>
          <p:cNvPr id="15" name="Grafik 14">
            <a:extLst>
              <a:ext uri="{FF2B5EF4-FFF2-40B4-BE49-F238E27FC236}">
                <a16:creationId xmlns:a16="http://schemas.microsoft.com/office/drawing/2014/main" id="{859BA935-1CC9-4359-A2D9-62A12A5000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233" y="6472956"/>
            <a:ext cx="4149128" cy="369332"/>
          </a:xfrm>
          <a:prstGeom prst="rect">
            <a:avLst/>
          </a:prstGeom>
        </p:spPr>
      </p:pic>
    </p:spTree>
    <p:extLst>
      <p:ext uri="{BB962C8B-B14F-4D97-AF65-F5344CB8AC3E}">
        <p14:creationId xmlns:p14="http://schemas.microsoft.com/office/powerpoint/2010/main" val="274995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458" y="0"/>
            <a:ext cx="4848844" cy="6858000"/>
          </a:xfrm>
          <a:prstGeom prst="rect">
            <a:avLst/>
          </a:prstGeom>
        </p:spPr>
      </p:pic>
      <p:pic>
        <p:nvPicPr>
          <p:cNvPr id="3" name="Grafik 2">
            <a:extLst>
              <a:ext uri="{FF2B5EF4-FFF2-40B4-BE49-F238E27FC236}">
                <a16:creationId xmlns:a16="http://schemas.microsoft.com/office/drawing/2014/main" id="{C5FBDD54-9A6B-4F34-A14A-44DB34F20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2884"/>
            <a:ext cx="1093233" cy="385116"/>
          </a:xfrm>
          <a:prstGeom prst="rect">
            <a:avLst/>
          </a:prstGeom>
        </p:spPr>
      </p:pic>
      <p:pic>
        <p:nvPicPr>
          <p:cNvPr id="4" name="Grafik 3">
            <a:extLst>
              <a:ext uri="{FF2B5EF4-FFF2-40B4-BE49-F238E27FC236}">
                <a16:creationId xmlns:a16="http://schemas.microsoft.com/office/drawing/2014/main" id="{5339BD50-6183-4190-9ECF-7A1343E88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0930" y="119575"/>
            <a:ext cx="2349970" cy="958788"/>
          </a:xfrm>
          <a:prstGeom prst="rect">
            <a:avLst/>
          </a:prstGeom>
        </p:spPr>
      </p:pic>
    </p:spTree>
    <p:extLst>
      <p:ext uri="{BB962C8B-B14F-4D97-AF65-F5344CB8AC3E}">
        <p14:creationId xmlns:p14="http://schemas.microsoft.com/office/powerpoint/2010/main" val="1004766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Words>
  <Application>Microsoft Office PowerPoint</Application>
  <PresentationFormat>Breitbild</PresentationFormat>
  <Paragraphs>19</Paragraphs>
  <Slides>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Bahnschrift</vt:lpstr>
      <vt:lpstr>Calibri</vt:lpstr>
      <vt:lpstr>Calibri Light</vt:lpstr>
      <vt:lpstr>CG Omega</vt:lpstr>
      <vt:lpstr>Office Theme</vt:lpstr>
      <vt:lpstr>PowerPoint-Präsentation</vt:lpstr>
      <vt:lpstr>PowerPoint-Präsentation</vt:lpstr>
      <vt:lpstr>Claudia Laricchia Italian «Climate Leader»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dc:creator>
  <cp:lastModifiedBy>Sebastian Koppius</cp:lastModifiedBy>
  <cp:revision>29</cp:revision>
  <dcterms:created xsi:type="dcterms:W3CDTF">2018-11-27T11:45:39Z</dcterms:created>
  <dcterms:modified xsi:type="dcterms:W3CDTF">2021-11-05T08:04:17Z</dcterms:modified>
</cp:coreProperties>
</file>